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diagrams/drawing3.xml" ContentType="application/vnd.ms-office.drawingml.diagramDrawing+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slides/slide89.xml" ContentType="application/vnd.openxmlformats-officedocument.presentationml.slide+xml"/>
  <Override PartName="/ppt/notesSlides/notesSlide6.xml" ContentType="application/vnd.openxmlformats-officedocument.presentationml.notesSlide+xml"/>
  <Override PartName="/ppt/diagrams/data3.xml" ContentType="application/vnd.openxmlformats-officedocument.drawingml.diagramData+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xls" ContentType="application/vnd.ms-exce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Default Extension="sldx" ContentType="application/vnd.openxmlformats-officedocument.presentationml.slide"/>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tags/tag3.xml" ContentType="application/vnd.openxmlformats-officedocument.presentationml.tags+xml"/>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3"/>
  </p:notesMasterIdLst>
  <p:handoutMasterIdLst>
    <p:handoutMasterId r:id="rId94"/>
  </p:handoutMasterIdLst>
  <p:sldIdLst>
    <p:sldId id="256" r:id="rId2"/>
    <p:sldId id="318" r:id="rId3"/>
    <p:sldId id="314" r:id="rId4"/>
    <p:sldId id="291" r:id="rId5"/>
    <p:sldId id="274" r:id="rId6"/>
    <p:sldId id="279" r:id="rId7"/>
    <p:sldId id="294" r:id="rId8"/>
    <p:sldId id="289" r:id="rId9"/>
    <p:sldId id="412" r:id="rId10"/>
    <p:sldId id="313" r:id="rId11"/>
    <p:sldId id="295" r:id="rId12"/>
    <p:sldId id="296" r:id="rId13"/>
    <p:sldId id="292" r:id="rId14"/>
    <p:sldId id="305" r:id="rId15"/>
    <p:sldId id="293" r:id="rId16"/>
    <p:sldId id="307" r:id="rId17"/>
    <p:sldId id="297" r:id="rId18"/>
    <p:sldId id="310" r:id="rId19"/>
    <p:sldId id="321" r:id="rId20"/>
    <p:sldId id="300" r:id="rId21"/>
    <p:sldId id="301" r:id="rId22"/>
    <p:sldId id="257" r:id="rId23"/>
    <p:sldId id="337" r:id="rId24"/>
    <p:sldId id="339" r:id="rId25"/>
    <p:sldId id="338" r:id="rId26"/>
    <p:sldId id="344" r:id="rId27"/>
    <p:sldId id="345" r:id="rId28"/>
    <p:sldId id="346" r:id="rId29"/>
    <p:sldId id="259" r:id="rId30"/>
    <p:sldId id="332" r:id="rId31"/>
    <p:sldId id="333" r:id="rId32"/>
    <p:sldId id="334" r:id="rId33"/>
    <p:sldId id="336" r:id="rId34"/>
    <p:sldId id="328" r:id="rId35"/>
    <p:sldId id="329" r:id="rId36"/>
    <p:sldId id="365" r:id="rId37"/>
    <p:sldId id="366" r:id="rId38"/>
    <p:sldId id="367" r:id="rId39"/>
    <p:sldId id="368" r:id="rId40"/>
    <p:sldId id="369" r:id="rId41"/>
    <p:sldId id="370" r:id="rId42"/>
    <p:sldId id="371" r:id="rId43"/>
    <p:sldId id="372" r:id="rId44"/>
    <p:sldId id="373" r:id="rId45"/>
    <p:sldId id="374" r:id="rId46"/>
    <p:sldId id="375" r:id="rId47"/>
    <p:sldId id="376" r:id="rId48"/>
    <p:sldId id="377" r:id="rId49"/>
    <p:sldId id="378" r:id="rId50"/>
    <p:sldId id="379" r:id="rId51"/>
    <p:sldId id="380" r:id="rId52"/>
    <p:sldId id="381" r:id="rId53"/>
    <p:sldId id="382" r:id="rId54"/>
    <p:sldId id="383" r:id="rId55"/>
    <p:sldId id="384" r:id="rId56"/>
    <p:sldId id="385" r:id="rId57"/>
    <p:sldId id="387" r:id="rId58"/>
    <p:sldId id="388" r:id="rId59"/>
    <p:sldId id="389" r:id="rId60"/>
    <p:sldId id="390" r:id="rId61"/>
    <p:sldId id="391" r:id="rId62"/>
    <p:sldId id="392" r:id="rId63"/>
    <p:sldId id="393" r:id="rId64"/>
    <p:sldId id="394" r:id="rId65"/>
    <p:sldId id="395" r:id="rId66"/>
    <p:sldId id="396" r:id="rId67"/>
    <p:sldId id="397" r:id="rId68"/>
    <p:sldId id="398" r:id="rId69"/>
    <p:sldId id="399" r:id="rId70"/>
    <p:sldId id="400" r:id="rId71"/>
    <p:sldId id="401" r:id="rId72"/>
    <p:sldId id="402" r:id="rId73"/>
    <p:sldId id="325" r:id="rId74"/>
    <p:sldId id="354" r:id="rId75"/>
    <p:sldId id="355" r:id="rId76"/>
    <p:sldId id="356" r:id="rId77"/>
    <p:sldId id="357" r:id="rId78"/>
    <p:sldId id="358" r:id="rId79"/>
    <p:sldId id="326" r:id="rId80"/>
    <p:sldId id="361" r:id="rId81"/>
    <p:sldId id="362" r:id="rId82"/>
    <p:sldId id="363" r:id="rId83"/>
    <p:sldId id="364" r:id="rId84"/>
    <p:sldId id="327" r:id="rId85"/>
    <p:sldId id="269" r:id="rId86"/>
    <p:sldId id="268" r:id="rId87"/>
    <p:sldId id="270" r:id="rId88"/>
    <p:sldId id="403" r:id="rId89"/>
    <p:sldId id="404" r:id="rId90"/>
    <p:sldId id="405" r:id="rId91"/>
    <p:sldId id="406" r:id="rId92"/>
  </p:sldIdLst>
  <p:sldSz cx="9144000" cy="6858000" type="screen4x3"/>
  <p:notesSz cx="6669088" cy="9926638"/>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autoAdjust="0"/>
    <p:restoredTop sz="94716" autoAdjust="0"/>
  </p:normalViewPr>
  <p:slideViewPr>
    <p:cSldViewPr>
      <p:cViewPr varScale="1">
        <p:scale>
          <a:sx n="86" d="100"/>
          <a:sy n="86" d="100"/>
        </p:scale>
        <p:origin x="-1080" y="-96"/>
      </p:cViewPr>
      <p:guideLst>
        <p:guide orient="horz" pos="2160"/>
        <p:guide pos="2880"/>
      </p:guideLst>
    </p:cSldViewPr>
  </p:slideViewPr>
  <p:notesTextViewPr>
    <p:cViewPr>
      <p:scale>
        <a:sx n="100" d="100"/>
        <a:sy n="100" d="100"/>
      </p:scale>
      <p:origin x="0" y="0"/>
    </p:cViewPr>
  </p:notesTextViewPr>
  <p:notesViewPr>
    <p:cSldViewPr>
      <p:cViewPr varScale="1">
        <p:scale>
          <a:sx n="73" d="100"/>
          <a:sy n="73" d="100"/>
        </p:scale>
        <p:origin x="-2178" y="-96"/>
      </p:cViewPr>
      <p:guideLst>
        <p:guide orient="horz" pos="3126"/>
        <p:guide pos="2100"/>
      </p:guideLst>
    </p:cSldViewPr>
  </p:notes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notesMaster" Target="notesMasters/notesMaster1.xml"/><Relationship Id="rId98"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E17C44A-2BED-4F3B-B416-219CCDEF9826}" type="doc">
      <dgm:prSet loTypeId="urn:microsoft.com/office/officeart/2005/8/layout/radial1" loCatId="relationship" qsTypeId="urn:microsoft.com/office/officeart/2005/8/quickstyle/simple1" qsCatId="simple" csTypeId="urn:microsoft.com/office/officeart/2005/8/colors/accent1_2" csCatId="accent1" phldr="1"/>
      <dgm:spPr/>
    </dgm:pt>
    <dgm:pt modelId="{9FF9C857-0A44-4214-8646-D6B1822635A1}">
      <dgm:prSet/>
      <dgm:spPr>
        <a:solidFill>
          <a:schemeClr val="bg1"/>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b="0" i="0" u="none" strike="noStrike" cap="none" normalizeH="0" baseline="0" dirty="0" smtClean="0">
              <a:ln>
                <a:noFill/>
              </a:ln>
              <a:solidFill>
                <a:schemeClr val="tx1"/>
              </a:solidFill>
              <a:effectLst/>
              <a:latin typeface="Arial" charset="0"/>
              <a:cs typeface="Arial" charset="0"/>
            </a:rPr>
            <a:t>Modeli</a:t>
          </a:r>
          <a:endParaRPr kumimoji="0" lang="en-US" b="0" i="0" u="none" strike="noStrike" cap="none" normalizeH="0" baseline="0" dirty="0" smtClean="0">
            <a:ln>
              <a:noFill/>
            </a:ln>
            <a:solidFill>
              <a:schemeClr val="tx1"/>
            </a:solidFill>
            <a:effectLst/>
            <a:latin typeface="Arial" charset="0"/>
            <a:cs typeface="Arial" charset="0"/>
          </a:endParaRPr>
        </a:p>
      </dgm:t>
    </dgm:pt>
    <dgm:pt modelId="{AE79A724-2C44-42FC-BCBF-5B65054B99A5}" type="parTrans" cxnId="{FFBE35FA-703A-404E-A0F3-9E4E1F7E42FD}">
      <dgm:prSet/>
      <dgm:spPr/>
      <dgm:t>
        <a:bodyPr/>
        <a:lstStyle/>
        <a:p>
          <a:endParaRPr lang="hr-HR"/>
        </a:p>
      </dgm:t>
    </dgm:pt>
    <dgm:pt modelId="{7940D01E-B172-4A13-9676-3A910B946DA3}" type="sibTrans" cxnId="{FFBE35FA-703A-404E-A0F3-9E4E1F7E42FD}">
      <dgm:prSet/>
      <dgm:spPr/>
      <dgm:t>
        <a:bodyPr/>
        <a:lstStyle/>
        <a:p>
          <a:endParaRPr lang="hr-HR"/>
        </a:p>
      </dgm:t>
    </dgm:pt>
    <dgm:pt modelId="{CAADC2D5-EE62-4664-BC39-FEA4FC7457E4}">
      <dgm:prSet custT="1"/>
      <dgm:spPr>
        <a:solidFill>
          <a:schemeClr val="accent4">
            <a:lumMod val="75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cap="none" normalizeH="0" baseline="0" dirty="0" err="1" smtClean="0">
              <a:ln>
                <a:noFill/>
              </a:ln>
              <a:solidFill>
                <a:schemeClr val="tx1"/>
              </a:solidFill>
              <a:effectLst/>
              <a:latin typeface="Arial" charset="0"/>
              <a:cs typeface="Arial" charset="0"/>
            </a:rPr>
            <a:t>Ginott</a:t>
          </a:r>
          <a:endParaRPr kumimoji="0" lang="en-US" sz="2300" b="0" i="0" u="none" strike="noStrike" cap="none" normalizeH="0" baseline="0" dirty="0" smtClean="0">
            <a:ln>
              <a:noFill/>
            </a:ln>
            <a:solidFill>
              <a:schemeClr val="tx1"/>
            </a:solidFill>
            <a:effectLst/>
            <a:latin typeface="Arial" charset="0"/>
            <a:cs typeface="Arial" charset="0"/>
          </a:endParaRPr>
        </a:p>
      </dgm:t>
    </dgm:pt>
    <dgm:pt modelId="{48B6261E-7AE4-4544-BD4F-757BDC4432D3}" type="parTrans" cxnId="{CBFA937A-1940-4403-A7D7-094339127569}">
      <dgm:prSet/>
      <dgm:spPr>
        <a:ln>
          <a:solidFill>
            <a:schemeClr val="bg1"/>
          </a:solidFill>
        </a:ln>
      </dgm:spPr>
      <dgm:t>
        <a:bodyPr/>
        <a:lstStyle/>
        <a:p>
          <a:endParaRPr lang="hr-HR"/>
        </a:p>
      </dgm:t>
    </dgm:pt>
    <dgm:pt modelId="{805E5AED-E568-44C2-99C4-8EB3A726669C}" type="sibTrans" cxnId="{CBFA937A-1940-4403-A7D7-094339127569}">
      <dgm:prSet/>
      <dgm:spPr/>
      <dgm:t>
        <a:bodyPr/>
        <a:lstStyle/>
        <a:p>
          <a:endParaRPr lang="hr-HR"/>
        </a:p>
      </dgm:t>
    </dgm:pt>
    <dgm:pt modelId="{64DD0444-E57F-47AE-AA00-C258B584A635}">
      <dgm:prSet custT="1"/>
      <dgm:spPr>
        <a:solidFill>
          <a:schemeClr val="accent2">
            <a:lumMod val="60000"/>
            <a:lumOff val="40000"/>
          </a:schemeClr>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charset="0"/>
              <a:cs typeface="Arial" charset="0"/>
            </a:rPr>
            <a:t>Glasser</a:t>
          </a:r>
          <a:endParaRPr kumimoji="0" lang="en-US" sz="1800" b="1" i="0" u="none" strike="noStrike" cap="none" normalizeH="0" baseline="0" dirty="0" smtClean="0">
            <a:ln>
              <a:noFill/>
            </a:ln>
            <a:solidFill>
              <a:schemeClr val="tx1"/>
            </a:solidFill>
            <a:effectLst/>
            <a:latin typeface="Arial" charset="0"/>
            <a:cs typeface="Arial" charset="0"/>
          </a:endParaRPr>
        </a:p>
      </dgm:t>
    </dgm:pt>
    <dgm:pt modelId="{EBD38A18-3E0F-41C8-BC58-8D632D8F857B}" type="parTrans" cxnId="{2B95E196-BCF8-4899-A78B-00EB2582A52E}">
      <dgm:prSet/>
      <dgm:spPr>
        <a:ln>
          <a:solidFill>
            <a:schemeClr val="bg1"/>
          </a:solidFill>
        </a:ln>
      </dgm:spPr>
      <dgm:t>
        <a:bodyPr/>
        <a:lstStyle/>
        <a:p>
          <a:endParaRPr lang="hr-HR"/>
        </a:p>
      </dgm:t>
    </dgm:pt>
    <dgm:pt modelId="{FF402E44-BA0E-4A76-ADDF-69AD4AC522A2}" type="sibTrans" cxnId="{2B95E196-BCF8-4899-A78B-00EB2582A52E}">
      <dgm:prSet/>
      <dgm:spPr/>
      <dgm:t>
        <a:bodyPr/>
        <a:lstStyle/>
        <a:p>
          <a:endParaRPr lang="hr-HR"/>
        </a:p>
      </dgm:t>
    </dgm:pt>
    <dgm:pt modelId="{4D48A906-8086-4756-8B6B-E9BB2FB4B942}">
      <dgm:prSet custT="1"/>
      <dgm:spPr>
        <a:solidFill>
          <a:srgbClr val="C00000"/>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cs typeface="Arial" charset="0"/>
            </a:rPr>
            <a:t>Canter</a:t>
          </a:r>
        </a:p>
      </dgm:t>
    </dgm:pt>
    <dgm:pt modelId="{7818D515-1319-41BB-A42F-DF351D34929F}" type="parTrans" cxnId="{F522ABEC-386B-4177-90D5-1F1C764F937D}">
      <dgm:prSet/>
      <dgm:spPr>
        <a:ln>
          <a:solidFill>
            <a:schemeClr val="bg1"/>
          </a:solidFill>
        </a:ln>
      </dgm:spPr>
      <dgm:t>
        <a:bodyPr/>
        <a:lstStyle/>
        <a:p>
          <a:endParaRPr lang="hr-HR"/>
        </a:p>
      </dgm:t>
    </dgm:pt>
    <dgm:pt modelId="{0B311C1B-626B-48A4-80D2-F49EFF5BF98C}" type="sibTrans" cxnId="{F522ABEC-386B-4177-90D5-1F1C764F937D}">
      <dgm:prSet/>
      <dgm:spPr/>
      <dgm:t>
        <a:bodyPr/>
        <a:lstStyle/>
        <a:p>
          <a:endParaRPr lang="hr-HR"/>
        </a:p>
      </dgm:t>
    </dgm:pt>
    <dgm:pt modelId="{3A4048DE-8530-4576-8BD7-B22295A160AB}">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sz="2000" b="1" i="0" u="none" strike="noStrike" cap="none" normalizeH="0" baseline="0" dirty="0" smtClean="0">
              <a:ln>
                <a:noFill/>
              </a:ln>
              <a:solidFill>
                <a:schemeClr val="tx1"/>
              </a:solidFill>
              <a:effectLst/>
              <a:latin typeface="Arial" charset="0"/>
              <a:cs typeface="Arial" charset="0"/>
            </a:rPr>
            <a:t>Skinner</a:t>
          </a:r>
          <a:endParaRPr kumimoji="0" lang="en-US" sz="2000" b="1" i="0" u="none" strike="noStrike" cap="none" normalizeH="0" baseline="0" dirty="0" smtClean="0">
            <a:ln>
              <a:noFill/>
            </a:ln>
            <a:solidFill>
              <a:schemeClr val="tx1"/>
            </a:solidFill>
            <a:effectLst/>
            <a:latin typeface="Arial" charset="0"/>
            <a:cs typeface="Arial" charset="0"/>
          </a:endParaRPr>
        </a:p>
      </dgm:t>
    </dgm:pt>
    <dgm:pt modelId="{E2A64EBB-56B5-4539-A882-9BF85AE10250}" type="parTrans" cxnId="{92053F50-11BE-4040-A61E-EF08B08C85E0}">
      <dgm:prSet/>
      <dgm:spPr>
        <a:ln>
          <a:solidFill>
            <a:schemeClr val="bg1"/>
          </a:solidFill>
        </a:ln>
      </dgm:spPr>
      <dgm:t>
        <a:bodyPr/>
        <a:lstStyle/>
        <a:p>
          <a:endParaRPr lang="hr-HR"/>
        </a:p>
      </dgm:t>
    </dgm:pt>
    <dgm:pt modelId="{63A581F8-2945-4F7F-B682-6C4C5C977EED}" type="sibTrans" cxnId="{92053F50-11BE-4040-A61E-EF08B08C85E0}">
      <dgm:prSet/>
      <dgm:spPr/>
      <dgm:t>
        <a:bodyPr/>
        <a:lstStyle/>
        <a:p>
          <a:endParaRPr lang="hr-HR"/>
        </a:p>
      </dgm:t>
    </dgm:pt>
    <dgm:pt modelId="{CC4AE825-50EB-41A8-B242-9E1834DA65ED}">
      <dgm:prSet/>
      <dgm:spPr>
        <a:solidFill>
          <a:srgbClr val="3333CC"/>
        </a:solidFill>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b="1" i="0" u="none" strike="noStrike" cap="none" normalizeH="0" baseline="0" dirty="0" err="1" smtClean="0">
              <a:ln>
                <a:noFill/>
              </a:ln>
              <a:solidFill>
                <a:schemeClr val="tx1"/>
              </a:solidFill>
              <a:effectLst/>
              <a:latin typeface="Arial" charset="0"/>
              <a:cs typeface="Arial" charset="0"/>
            </a:rPr>
            <a:t>Dreikurs</a:t>
          </a:r>
          <a:endParaRPr kumimoji="0" lang="en-US" b="1" i="0" u="none" strike="noStrike" cap="none" normalizeH="0" baseline="0" dirty="0" smtClean="0">
            <a:ln>
              <a:noFill/>
            </a:ln>
            <a:solidFill>
              <a:schemeClr val="tx1"/>
            </a:solidFill>
            <a:effectLst/>
            <a:latin typeface="Arial" charset="0"/>
            <a:cs typeface="Arial" charset="0"/>
          </a:endParaRPr>
        </a:p>
      </dgm:t>
    </dgm:pt>
    <dgm:pt modelId="{6CB9803A-5B11-4E39-9A53-5C2743D565E1}" type="parTrans" cxnId="{6845E21F-7AF0-407A-ABE1-BCB78FB76E73}">
      <dgm:prSet/>
      <dgm:spPr>
        <a:ln>
          <a:solidFill>
            <a:schemeClr val="bg1"/>
          </a:solidFill>
        </a:ln>
      </dgm:spPr>
      <dgm:t>
        <a:bodyPr/>
        <a:lstStyle/>
        <a:p>
          <a:endParaRPr lang="hr-HR"/>
        </a:p>
      </dgm:t>
    </dgm:pt>
    <dgm:pt modelId="{C80B1E59-4418-4AB2-BCB9-267DD992F0F5}" type="sibTrans" cxnId="{6845E21F-7AF0-407A-ABE1-BCB78FB76E73}">
      <dgm:prSet/>
      <dgm:spPr/>
      <dgm:t>
        <a:bodyPr/>
        <a:lstStyle/>
        <a:p>
          <a:endParaRPr lang="hr-HR"/>
        </a:p>
      </dgm:t>
    </dgm:pt>
    <dgm:pt modelId="{880962CB-CBA3-460B-A00C-7DBCA78F823C}" type="pres">
      <dgm:prSet presAssocID="{3E17C44A-2BED-4F3B-B416-219CCDEF9826}" presName="cycle" presStyleCnt="0">
        <dgm:presLayoutVars>
          <dgm:chMax val="1"/>
          <dgm:dir/>
          <dgm:animLvl val="ctr"/>
          <dgm:resizeHandles val="exact"/>
        </dgm:presLayoutVars>
      </dgm:prSet>
      <dgm:spPr/>
    </dgm:pt>
    <dgm:pt modelId="{FEEE0595-4573-4F05-8AE1-E51CFBEDDF33}" type="pres">
      <dgm:prSet presAssocID="{9FF9C857-0A44-4214-8646-D6B1822635A1}" presName="centerShape" presStyleLbl="node0" presStyleIdx="0" presStyleCnt="1"/>
      <dgm:spPr/>
      <dgm:t>
        <a:bodyPr/>
        <a:lstStyle/>
        <a:p>
          <a:endParaRPr lang="hr-HR"/>
        </a:p>
      </dgm:t>
    </dgm:pt>
    <dgm:pt modelId="{0053FC22-D548-429C-8521-58D99F4210FA}" type="pres">
      <dgm:prSet presAssocID="{48B6261E-7AE4-4544-BD4F-757BDC4432D3}" presName="Name9" presStyleLbl="parChTrans1D2" presStyleIdx="0" presStyleCnt="5"/>
      <dgm:spPr/>
      <dgm:t>
        <a:bodyPr/>
        <a:lstStyle/>
        <a:p>
          <a:endParaRPr lang="hr-HR"/>
        </a:p>
      </dgm:t>
    </dgm:pt>
    <dgm:pt modelId="{EC8868BF-511B-4843-94F7-E7156325A02D}" type="pres">
      <dgm:prSet presAssocID="{48B6261E-7AE4-4544-BD4F-757BDC4432D3}" presName="connTx" presStyleLbl="parChTrans1D2" presStyleIdx="0" presStyleCnt="5"/>
      <dgm:spPr/>
      <dgm:t>
        <a:bodyPr/>
        <a:lstStyle/>
        <a:p>
          <a:endParaRPr lang="hr-HR"/>
        </a:p>
      </dgm:t>
    </dgm:pt>
    <dgm:pt modelId="{4E3A9DFE-C302-49F5-B54D-1F0B4191D2F9}" type="pres">
      <dgm:prSet presAssocID="{CAADC2D5-EE62-4664-BC39-FEA4FC7457E4}" presName="node" presStyleLbl="node1" presStyleIdx="0" presStyleCnt="5">
        <dgm:presLayoutVars>
          <dgm:bulletEnabled val="1"/>
        </dgm:presLayoutVars>
      </dgm:prSet>
      <dgm:spPr/>
      <dgm:t>
        <a:bodyPr/>
        <a:lstStyle/>
        <a:p>
          <a:endParaRPr lang="hr-HR"/>
        </a:p>
      </dgm:t>
    </dgm:pt>
    <dgm:pt modelId="{CD20CBD0-5AAD-42AF-A40A-C23A99FB8895}" type="pres">
      <dgm:prSet presAssocID="{EBD38A18-3E0F-41C8-BC58-8D632D8F857B}" presName="Name9" presStyleLbl="parChTrans1D2" presStyleIdx="1" presStyleCnt="5"/>
      <dgm:spPr/>
      <dgm:t>
        <a:bodyPr/>
        <a:lstStyle/>
        <a:p>
          <a:endParaRPr lang="hr-HR"/>
        </a:p>
      </dgm:t>
    </dgm:pt>
    <dgm:pt modelId="{7366826B-B7F2-4431-AD0D-B93B4C5CD2FF}" type="pres">
      <dgm:prSet presAssocID="{EBD38A18-3E0F-41C8-BC58-8D632D8F857B}" presName="connTx" presStyleLbl="parChTrans1D2" presStyleIdx="1" presStyleCnt="5"/>
      <dgm:spPr/>
      <dgm:t>
        <a:bodyPr/>
        <a:lstStyle/>
        <a:p>
          <a:endParaRPr lang="hr-HR"/>
        </a:p>
      </dgm:t>
    </dgm:pt>
    <dgm:pt modelId="{7E599FEF-5774-4CFA-B896-7EFD7790B076}" type="pres">
      <dgm:prSet presAssocID="{64DD0444-E57F-47AE-AA00-C258B584A635}" presName="node" presStyleLbl="node1" presStyleIdx="1" presStyleCnt="5">
        <dgm:presLayoutVars>
          <dgm:bulletEnabled val="1"/>
        </dgm:presLayoutVars>
      </dgm:prSet>
      <dgm:spPr/>
      <dgm:t>
        <a:bodyPr/>
        <a:lstStyle/>
        <a:p>
          <a:endParaRPr lang="hr-HR"/>
        </a:p>
      </dgm:t>
    </dgm:pt>
    <dgm:pt modelId="{D210CCF5-60C2-46AA-8FEB-231856EB65C0}" type="pres">
      <dgm:prSet presAssocID="{7818D515-1319-41BB-A42F-DF351D34929F}" presName="Name9" presStyleLbl="parChTrans1D2" presStyleIdx="2" presStyleCnt="5"/>
      <dgm:spPr/>
      <dgm:t>
        <a:bodyPr/>
        <a:lstStyle/>
        <a:p>
          <a:endParaRPr lang="hr-HR"/>
        </a:p>
      </dgm:t>
    </dgm:pt>
    <dgm:pt modelId="{097E50CE-8B14-4F12-9903-981E08FDFEB5}" type="pres">
      <dgm:prSet presAssocID="{7818D515-1319-41BB-A42F-DF351D34929F}" presName="connTx" presStyleLbl="parChTrans1D2" presStyleIdx="2" presStyleCnt="5"/>
      <dgm:spPr/>
      <dgm:t>
        <a:bodyPr/>
        <a:lstStyle/>
        <a:p>
          <a:endParaRPr lang="hr-HR"/>
        </a:p>
      </dgm:t>
    </dgm:pt>
    <dgm:pt modelId="{9E8250AD-9980-445D-8C08-93ECA5F347BB}" type="pres">
      <dgm:prSet presAssocID="{4D48A906-8086-4756-8B6B-E9BB2FB4B942}" presName="node" presStyleLbl="node1" presStyleIdx="2" presStyleCnt="5">
        <dgm:presLayoutVars>
          <dgm:bulletEnabled val="1"/>
        </dgm:presLayoutVars>
      </dgm:prSet>
      <dgm:spPr/>
      <dgm:t>
        <a:bodyPr/>
        <a:lstStyle/>
        <a:p>
          <a:endParaRPr lang="hr-HR"/>
        </a:p>
      </dgm:t>
    </dgm:pt>
    <dgm:pt modelId="{8DDC652F-6FB5-43C0-966D-CB980B1D7818}" type="pres">
      <dgm:prSet presAssocID="{E2A64EBB-56B5-4539-A882-9BF85AE10250}" presName="Name9" presStyleLbl="parChTrans1D2" presStyleIdx="3" presStyleCnt="5"/>
      <dgm:spPr/>
      <dgm:t>
        <a:bodyPr/>
        <a:lstStyle/>
        <a:p>
          <a:endParaRPr lang="hr-HR"/>
        </a:p>
      </dgm:t>
    </dgm:pt>
    <dgm:pt modelId="{2602F15A-FE7F-4B66-9518-79C7E7A08BB4}" type="pres">
      <dgm:prSet presAssocID="{E2A64EBB-56B5-4539-A882-9BF85AE10250}" presName="connTx" presStyleLbl="parChTrans1D2" presStyleIdx="3" presStyleCnt="5"/>
      <dgm:spPr/>
      <dgm:t>
        <a:bodyPr/>
        <a:lstStyle/>
        <a:p>
          <a:endParaRPr lang="hr-HR"/>
        </a:p>
      </dgm:t>
    </dgm:pt>
    <dgm:pt modelId="{08D24D20-22D3-4FD4-ADA7-FF5843A120CF}" type="pres">
      <dgm:prSet presAssocID="{3A4048DE-8530-4576-8BD7-B22295A160AB}" presName="node" presStyleLbl="node1" presStyleIdx="3" presStyleCnt="5">
        <dgm:presLayoutVars>
          <dgm:bulletEnabled val="1"/>
        </dgm:presLayoutVars>
      </dgm:prSet>
      <dgm:spPr/>
      <dgm:t>
        <a:bodyPr/>
        <a:lstStyle/>
        <a:p>
          <a:endParaRPr lang="hr-HR"/>
        </a:p>
      </dgm:t>
    </dgm:pt>
    <dgm:pt modelId="{890DA14C-5D9D-4243-9243-6E9F77AAE4E1}" type="pres">
      <dgm:prSet presAssocID="{6CB9803A-5B11-4E39-9A53-5C2743D565E1}" presName="Name9" presStyleLbl="parChTrans1D2" presStyleIdx="4" presStyleCnt="5"/>
      <dgm:spPr/>
      <dgm:t>
        <a:bodyPr/>
        <a:lstStyle/>
        <a:p>
          <a:endParaRPr lang="hr-HR"/>
        </a:p>
      </dgm:t>
    </dgm:pt>
    <dgm:pt modelId="{203F404F-DBEB-4CE8-AC3D-2B8E2ABAE69D}" type="pres">
      <dgm:prSet presAssocID="{6CB9803A-5B11-4E39-9A53-5C2743D565E1}" presName="connTx" presStyleLbl="parChTrans1D2" presStyleIdx="4" presStyleCnt="5"/>
      <dgm:spPr/>
      <dgm:t>
        <a:bodyPr/>
        <a:lstStyle/>
        <a:p>
          <a:endParaRPr lang="hr-HR"/>
        </a:p>
      </dgm:t>
    </dgm:pt>
    <dgm:pt modelId="{5AA99BDC-9AC4-4C23-86BF-0C6E9018A96A}" type="pres">
      <dgm:prSet presAssocID="{CC4AE825-50EB-41A8-B242-9E1834DA65ED}" presName="node" presStyleLbl="node1" presStyleIdx="4" presStyleCnt="5">
        <dgm:presLayoutVars>
          <dgm:bulletEnabled val="1"/>
        </dgm:presLayoutVars>
      </dgm:prSet>
      <dgm:spPr/>
      <dgm:t>
        <a:bodyPr/>
        <a:lstStyle/>
        <a:p>
          <a:endParaRPr lang="hr-HR"/>
        </a:p>
      </dgm:t>
    </dgm:pt>
  </dgm:ptLst>
  <dgm:cxnLst>
    <dgm:cxn modelId="{F522ABEC-386B-4177-90D5-1F1C764F937D}" srcId="{9FF9C857-0A44-4214-8646-D6B1822635A1}" destId="{4D48A906-8086-4756-8B6B-E9BB2FB4B942}" srcOrd="2" destOrd="0" parTransId="{7818D515-1319-41BB-A42F-DF351D34929F}" sibTransId="{0B311C1B-626B-48A4-80D2-F49EFF5BF98C}"/>
    <dgm:cxn modelId="{2D411668-539B-4D73-A78E-65105531B4EB}" type="presOf" srcId="{7818D515-1319-41BB-A42F-DF351D34929F}" destId="{D210CCF5-60C2-46AA-8FEB-231856EB65C0}" srcOrd="0" destOrd="0" presId="urn:microsoft.com/office/officeart/2005/8/layout/radial1"/>
    <dgm:cxn modelId="{99CE6A57-FBDF-49D1-9D57-0E731DB2D567}" type="presOf" srcId="{E2A64EBB-56B5-4539-A882-9BF85AE10250}" destId="{2602F15A-FE7F-4B66-9518-79C7E7A08BB4}" srcOrd="1" destOrd="0" presId="urn:microsoft.com/office/officeart/2005/8/layout/radial1"/>
    <dgm:cxn modelId="{1C1E3B97-F3CC-4B16-A852-C9A9E57AA923}" type="presOf" srcId="{9FF9C857-0A44-4214-8646-D6B1822635A1}" destId="{FEEE0595-4573-4F05-8AE1-E51CFBEDDF33}" srcOrd="0" destOrd="0" presId="urn:microsoft.com/office/officeart/2005/8/layout/radial1"/>
    <dgm:cxn modelId="{82238E92-A13E-4DEA-988D-0FBD825000A4}" type="presOf" srcId="{E2A64EBB-56B5-4539-A882-9BF85AE10250}" destId="{8DDC652F-6FB5-43C0-966D-CB980B1D7818}" srcOrd="0" destOrd="0" presId="urn:microsoft.com/office/officeart/2005/8/layout/radial1"/>
    <dgm:cxn modelId="{E5551E0C-A186-48D1-BEF9-539FC929530B}" type="presOf" srcId="{7818D515-1319-41BB-A42F-DF351D34929F}" destId="{097E50CE-8B14-4F12-9903-981E08FDFEB5}" srcOrd="1" destOrd="0" presId="urn:microsoft.com/office/officeart/2005/8/layout/radial1"/>
    <dgm:cxn modelId="{2BBC7379-48FA-4F99-A0F0-FBD9338109A4}" type="presOf" srcId="{EBD38A18-3E0F-41C8-BC58-8D632D8F857B}" destId="{7366826B-B7F2-4431-AD0D-B93B4C5CD2FF}" srcOrd="1" destOrd="0" presId="urn:microsoft.com/office/officeart/2005/8/layout/radial1"/>
    <dgm:cxn modelId="{8E7A6BB2-F551-4C71-9C7F-8973016B114A}" type="presOf" srcId="{6CB9803A-5B11-4E39-9A53-5C2743D565E1}" destId="{890DA14C-5D9D-4243-9243-6E9F77AAE4E1}" srcOrd="0" destOrd="0" presId="urn:microsoft.com/office/officeart/2005/8/layout/radial1"/>
    <dgm:cxn modelId="{5011A7CF-A6CB-4C12-85DB-5274E3BF88A9}" type="presOf" srcId="{3E17C44A-2BED-4F3B-B416-219CCDEF9826}" destId="{880962CB-CBA3-460B-A00C-7DBCA78F823C}" srcOrd="0" destOrd="0" presId="urn:microsoft.com/office/officeart/2005/8/layout/radial1"/>
    <dgm:cxn modelId="{92053F50-11BE-4040-A61E-EF08B08C85E0}" srcId="{9FF9C857-0A44-4214-8646-D6B1822635A1}" destId="{3A4048DE-8530-4576-8BD7-B22295A160AB}" srcOrd="3" destOrd="0" parTransId="{E2A64EBB-56B5-4539-A882-9BF85AE10250}" sibTransId="{63A581F8-2945-4F7F-B682-6C4C5C977EED}"/>
    <dgm:cxn modelId="{E2A7A852-78CC-4BB6-AF19-FEE7FEE66061}" type="presOf" srcId="{6CB9803A-5B11-4E39-9A53-5C2743D565E1}" destId="{203F404F-DBEB-4CE8-AC3D-2B8E2ABAE69D}" srcOrd="1" destOrd="0" presId="urn:microsoft.com/office/officeart/2005/8/layout/radial1"/>
    <dgm:cxn modelId="{84BEA898-DF81-44F7-A46A-E385B43D3BE8}" type="presOf" srcId="{64DD0444-E57F-47AE-AA00-C258B584A635}" destId="{7E599FEF-5774-4CFA-B896-7EFD7790B076}" srcOrd="0" destOrd="0" presId="urn:microsoft.com/office/officeart/2005/8/layout/radial1"/>
    <dgm:cxn modelId="{2B95E196-BCF8-4899-A78B-00EB2582A52E}" srcId="{9FF9C857-0A44-4214-8646-D6B1822635A1}" destId="{64DD0444-E57F-47AE-AA00-C258B584A635}" srcOrd="1" destOrd="0" parTransId="{EBD38A18-3E0F-41C8-BC58-8D632D8F857B}" sibTransId="{FF402E44-BA0E-4A76-ADDF-69AD4AC522A2}"/>
    <dgm:cxn modelId="{6845E21F-7AF0-407A-ABE1-BCB78FB76E73}" srcId="{9FF9C857-0A44-4214-8646-D6B1822635A1}" destId="{CC4AE825-50EB-41A8-B242-9E1834DA65ED}" srcOrd="4" destOrd="0" parTransId="{6CB9803A-5B11-4E39-9A53-5C2743D565E1}" sibTransId="{C80B1E59-4418-4AB2-BCB9-267DD992F0F5}"/>
    <dgm:cxn modelId="{36D59523-3B54-46D4-A251-1ED9F21C1844}" type="presOf" srcId="{EBD38A18-3E0F-41C8-BC58-8D632D8F857B}" destId="{CD20CBD0-5AAD-42AF-A40A-C23A99FB8895}" srcOrd="0" destOrd="0" presId="urn:microsoft.com/office/officeart/2005/8/layout/radial1"/>
    <dgm:cxn modelId="{CBFA937A-1940-4403-A7D7-094339127569}" srcId="{9FF9C857-0A44-4214-8646-D6B1822635A1}" destId="{CAADC2D5-EE62-4664-BC39-FEA4FC7457E4}" srcOrd="0" destOrd="0" parTransId="{48B6261E-7AE4-4544-BD4F-757BDC4432D3}" sibTransId="{805E5AED-E568-44C2-99C4-8EB3A726669C}"/>
    <dgm:cxn modelId="{5F306368-AA91-44FF-AC85-C6C9A0771144}" type="presOf" srcId="{48B6261E-7AE4-4544-BD4F-757BDC4432D3}" destId="{0053FC22-D548-429C-8521-58D99F4210FA}" srcOrd="0" destOrd="0" presId="urn:microsoft.com/office/officeart/2005/8/layout/radial1"/>
    <dgm:cxn modelId="{A851C3D6-0C82-409F-9F9F-11DC409B6B3D}" type="presOf" srcId="{CC4AE825-50EB-41A8-B242-9E1834DA65ED}" destId="{5AA99BDC-9AC4-4C23-86BF-0C6E9018A96A}" srcOrd="0" destOrd="0" presId="urn:microsoft.com/office/officeart/2005/8/layout/radial1"/>
    <dgm:cxn modelId="{332A95AF-FAE3-4301-AFB0-9EC1381C5B9D}" type="presOf" srcId="{48B6261E-7AE4-4544-BD4F-757BDC4432D3}" destId="{EC8868BF-511B-4843-94F7-E7156325A02D}" srcOrd="1" destOrd="0" presId="urn:microsoft.com/office/officeart/2005/8/layout/radial1"/>
    <dgm:cxn modelId="{FFBE35FA-703A-404E-A0F3-9E4E1F7E42FD}" srcId="{3E17C44A-2BED-4F3B-B416-219CCDEF9826}" destId="{9FF9C857-0A44-4214-8646-D6B1822635A1}" srcOrd="0" destOrd="0" parTransId="{AE79A724-2C44-42FC-BCBF-5B65054B99A5}" sibTransId="{7940D01E-B172-4A13-9676-3A910B946DA3}"/>
    <dgm:cxn modelId="{125EF1C9-45C6-450F-B7DC-EEE4B9BD967E}" type="presOf" srcId="{3A4048DE-8530-4576-8BD7-B22295A160AB}" destId="{08D24D20-22D3-4FD4-ADA7-FF5843A120CF}" srcOrd="0" destOrd="0" presId="urn:microsoft.com/office/officeart/2005/8/layout/radial1"/>
    <dgm:cxn modelId="{355FC821-70E1-4417-92CB-02C74A4C0F4D}" type="presOf" srcId="{4D48A906-8086-4756-8B6B-E9BB2FB4B942}" destId="{9E8250AD-9980-445D-8C08-93ECA5F347BB}" srcOrd="0" destOrd="0" presId="urn:microsoft.com/office/officeart/2005/8/layout/radial1"/>
    <dgm:cxn modelId="{617ED761-BCB6-465B-81E2-B15351F015EC}" type="presOf" srcId="{CAADC2D5-EE62-4664-BC39-FEA4FC7457E4}" destId="{4E3A9DFE-C302-49F5-B54D-1F0B4191D2F9}" srcOrd="0" destOrd="0" presId="urn:microsoft.com/office/officeart/2005/8/layout/radial1"/>
    <dgm:cxn modelId="{1A2BF585-8794-4344-940B-33F2C9A11F54}" type="presParOf" srcId="{880962CB-CBA3-460B-A00C-7DBCA78F823C}" destId="{FEEE0595-4573-4F05-8AE1-E51CFBEDDF33}" srcOrd="0" destOrd="0" presId="urn:microsoft.com/office/officeart/2005/8/layout/radial1"/>
    <dgm:cxn modelId="{9DA7C14C-1628-441B-954B-45ECDEC3C474}" type="presParOf" srcId="{880962CB-CBA3-460B-A00C-7DBCA78F823C}" destId="{0053FC22-D548-429C-8521-58D99F4210FA}" srcOrd="1" destOrd="0" presId="urn:microsoft.com/office/officeart/2005/8/layout/radial1"/>
    <dgm:cxn modelId="{EC13653B-89EA-4FBF-9067-F63D0167E866}" type="presParOf" srcId="{0053FC22-D548-429C-8521-58D99F4210FA}" destId="{EC8868BF-511B-4843-94F7-E7156325A02D}" srcOrd="0" destOrd="0" presId="urn:microsoft.com/office/officeart/2005/8/layout/radial1"/>
    <dgm:cxn modelId="{9BCDF592-8012-4DCD-BECF-9702B45C8F01}" type="presParOf" srcId="{880962CB-CBA3-460B-A00C-7DBCA78F823C}" destId="{4E3A9DFE-C302-49F5-B54D-1F0B4191D2F9}" srcOrd="2" destOrd="0" presId="urn:microsoft.com/office/officeart/2005/8/layout/radial1"/>
    <dgm:cxn modelId="{E26F41F2-59BD-4DC7-92D1-2AEE1285E910}" type="presParOf" srcId="{880962CB-CBA3-460B-A00C-7DBCA78F823C}" destId="{CD20CBD0-5AAD-42AF-A40A-C23A99FB8895}" srcOrd="3" destOrd="0" presId="urn:microsoft.com/office/officeart/2005/8/layout/radial1"/>
    <dgm:cxn modelId="{3A7F82FB-27AE-4D4D-BA14-A816500E15B7}" type="presParOf" srcId="{CD20CBD0-5AAD-42AF-A40A-C23A99FB8895}" destId="{7366826B-B7F2-4431-AD0D-B93B4C5CD2FF}" srcOrd="0" destOrd="0" presId="urn:microsoft.com/office/officeart/2005/8/layout/radial1"/>
    <dgm:cxn modelId="{75EAC459-2A20-4AA6-A05A-A9AE0D12FC56}" type="presParOf" srcId="{880962CB-CBA3-460B-A00C-7DBCA78F823C}" destId="{7E599FEF-5774-4CFA-B896-7EFD7790B076}" srcOrd="4" destOrd="0" presId="urn:microsoft.com/office/officeart/2005/8/layout/radial1"/>
    <dgm:cxn modelId="{54845D98-8DB7-48C4-A887-3B38BA2B3523}" type="presParOf" srcId="{880962CB-CBA3-460B-A00C-7DBCA78F823C}" destId="{D210CCF5-60C2-46AA-8FEB-231856EB65C0}" srcOrd="5" destOrd="0" presId="urn:microsoft.com/office/officeart/2005/8/layout/radial1"/>
    <dgm:cxn modelId="{833FE365-7700-492F-B340-6AAFBE1CC7AB}" type="presParOf" srcId="{D210CCF5-60C2-46AA-8FEB-231856EB65C0}" destId="{097E50CE-8B14-4F12-9903-981E08FDFEB5}" srcOrd="0" destOrd="0" presId="urn:microsoft.com/office/officeart/2005/8/layout/radial1"/>
    <dgm:cxn modelId="{6649838C-EFDE-4ABF-85EF-885B55FC69D8}" type="presParOf" srcId="{880962CB-CBA3-460B-A00C-7DBCA78F823C}" destId="{9E8250AD-9980-445D-8C08-93ECA5F347BB}" srcOrd="6" destOrd="0" presId="urn:microsoft.com/office/officeart/2005/8/layout/radial1"/>
    <dgm:cxn modelId="{28A2A618-A01F-4060-952D-AFB33B2B1DFF}" type="presParOf" srcId="{880962CB-CBA3-460B-A00C-7DBCA78F823C}" destId="{8DDC652F-6FB5-43C0-966D-CB980B1D7818}" srcOrd="7" destOrd="0" presId="urn:microsoft.com/office/officeart/2005/8/layout/radial1"/>
    <dgm:cxn modelId="{3945FC23-D7A3-4F96-A01E-7D0493762ADA}" type="presParOf" srcId="{8DDC652F-6FB5-43C0-966D-CB980B1D7818}" destId="{2602F15A-FE7F-4B66-9518-79C7E7A08BB4}" srcOrd="0" destOrd="0" presId="urn:microsoft.com/office/officeart/2005/8/layout/radial1"/>
    <dgm:cxn modelId="{83907F64-ADFE-48E6-B123-5B7CC20EA50E}" type="presParOf" srcId="{880962CB-CBA3-460B-A00C-7DBCA78F823C}" destId="{08D24D20-22D3-4FD4-ADA7-FF5843A120CF}" srcOrd="8" destOrd="0" presId="urn:microsoft.com/office/officeart/2005/8/layout/radial1"/>
    <dgm:cxn modelId="{B04FD2A7-F1ED-415F-AA0A-7D69659EC08E}" type="presParOf" srcId="{880962CB-CBA3-460B-A00C-7DBCA78F823C}" destId="{890DA14C-5D9D-4243-9243-6E9F77AAE4E1}" srcOrd="9" destOrd="0" presId="urn:microsoft.com/office/officeart/2005/8/layout/radial1"/>
    <dgm:cxn modelId="{61CEB68D-3A21-4014-A251-D73CCD51B58A}" type="presParOf" srcId="{890DA14C-5D9D-4243-9243-6E9F77AAE4E1}" destId="{203F404F-DBEB-4CE8-AC3D-2B8E2ABAE69D}" srcOrd="0" destOrd="0" presId="urn:microsoft.com/office/officeart/2005/8/layout/radial1"/>
    <dgm:cxn modelId="{57EA97F8-09E5-47B0-AB67-6049526F299A}" type="presParOf" srcId="{880962CB-CBA3-460B-A00C-7DBCA78F823C}" destId="{5AA99BDC-9AC4-4C23-86BF-0C6E9018A96A}" srcOrd="10" destOrd="0" presId="urn:microsoft.com/office/officeart/2005/8/layout/radial1"/>
  </dgm:cxnLst>
  <dgm:bg>
    <a:solidFill>
      <a:schemeClr val="accent4"/>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ECD739-E1CB-4CBF-912E-24F5FCED6A47}" type="doc">
      <dgm:prSet loTypeId="urn:microsoft.com/office/officeart/2005/8/layout/orgChart1" loCatId="hierarchy" qsTypeId="urn:microsoft.com/office/officeart/2005/8/quickstyle/simple1" qsCatId="simple" csTypeId="urn:microsoft.com/office/officeart/2005/8/colors/accent1_2" csCatId="accent1" phldr="1"/>
      <dgm:spPr/>
    </dgm:pt>
    <dgm:pt modelId="{32C88A6D-A786-4F39-934F-1FB00A59DBBD}">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sz="20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POTKREPLJENJA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1"/>
              </a:solidFill>
              <a:effectLst/>
              <a:latin typeface="Arial" charset="0"/>
            </a:rPr>
            <a:t>povećavaju</a:t>
          </a:r>
          <a:r>
            <a:rPr kumimoji="0" lang="en-US" sz="1800" b="0" i="0" u="none" strike="noStrike" cap="none" normalizeH="0" baseline="0" dirty="0" smtClean="0">
              <a:ln>
                <a:noFill/>
              </a:ln>
              <a:solidFill>
                <a:schemeClr val="bg1"/>
              </a:solidFill>
              <a:effectLst/>
              <a:latin typeface="Arial" charset="0"/>
            </a:rPr>
            <a:t> </a:t>
          </a:r>
          <a:r>
            <a:rPr kumimoji="0" lang="en-US" sz="1800" b="0" i="0" u="none" strike="noStrike" cap="none" normalizeH="0" baseline="0" dirty="0" err="1" smtClean="0">
              <a:ln>
                <a:noFill/>
              </a:ln>
              <a:solidFill>
                <a:schemeClr val="bg1"/>
              </a:solidFill>
              <a:effectLst/>
              <a:latin typeface="Arial" charset="0"/>
            </a:rPr>
            <a:t>vjerojatnost</a:t>
          </a:r>
          <a:r>
            <a:rPr kumimoji="0" lang="en-US" sz="1800" b="0" i="0" u="none" strike="noStrike" cap="none" normalizeH="0" baseline="0" dirty="0" smtClean="0">
              <a:ln>
                <a:noFill/>
              </a:ln>
              <a:solidFill>
                <a:schemeClr val="bg1"/>
              </a:solidFill>
              <a:effectLst/>
              <a:latin typeface="Arial" charset="0"/>
            </a:rPr>
            <a:t> </a:t>
          </a:r>
          <a:r>
            <a:rPr kumimoji="0" lang="en-US" sz="1800" b="0" i="0" u="none" strike="noStrike" cap="none" normalizeH="0" baseline="0" dirty="0" err="1" smtClean="0">
              <a:ln>
                <a:noFill/>
              </a:ln>
              <a:solidFill>
                <a:schemeClr val="bg1"/>
              </a:solidFill>
              <a:effectLst/>
              <a:latin typeface="Arial" charset="0"/>
            </a:rPr>
            <a:t>ponašanja</a:t>
          </a:r>
          <a:endParaRPr kumimoji="0" lang="en-US" sz="1800" b="0" i="0" u="none" strike="noStrike" cap="none" normalizeH="0" baseline="0" dirty="0" smtClean="0">
            <a:ln>
              <a:noFill/>
            </a:ln>
            <a:solidFill>
              <a:schemeClr val="bg1"/>
            </a:solidFill>
            <a:effectLst/>
            <a:latin typeface="Arial" charset="0"/>
          </a:endParaRPr>
        </a:p>
      </dgm:t>
    </dgm:pt>
    <dgm:pt modelId="{67F1B322-A368-45FD-9873-E139D1D33E5B}" type="parTrans" cxnId="{CAFCD46B-3E2D-49B9-8003-4F74A96C39D6}">
      <dgm:prSet/>
      <dgm:spPr/>
      <dgm:t>
        <a:bodyPr/>
        <a:lstStyle/>
        <a:p>
          <a:endParaRPr lang="hr-HR"/>
        </a:p>
      </dgm:t>
    </dgm:pt>
    <dgm:pt modelId="{F2F62A4C-FA1B-4848-A84D-32630CCFD5AE}" type="sibTrans" cxnId="{CAFCD46B-3E2D-49B9-8003-4F74A96C39D6}">
      <dgm:prSet/>
      <dgm:spPr/>
      <dgm:t>
        <a:bodyPr/>
        <a:lstStyle/>
        <a:p>
          <a:endParaRPr lang="hr-HR"/>
        </a:p>
      </dgm:t>
    </dgm:pt>
    <dgm:pt modelId="{16042387-E1E5-4509-A42B-6954939ED037}">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POZITIVNA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ZADAVANJEM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1"/>
              </a:solidFill>
              <a:effectLst/>
              <a:latin typeface="Arial" charset="0"/>
            </a:rPr>
            <a:t>ugodnih</a:t>
          </a:r>
          <a:r>
            <a:rPr kumimoji="0" lang="en-US" sz="1800" b="0" i="0" u="none" strike="noStrike" cap="none" normalizeH="0" baseline="0" dirty="0" smtClean="0">
              <a:ln>
                <a:noFill/>
              </a:ln>
              <a:solidFill>
                <a:schemeClr val="bg1"/>
              </a:solidFill>
              <a:effectLst/>
              <a:latin typeface="Arial" charset="0"/>
            </a:rPr>
            <a:t> </a:t>
          </a:r>
          <a:r>
            <a:rPr kumimoji="0" lang="en-US" sz="1800" b="0" i="0" u="none" strike="noStrike" cap="none" normalizeH="0" baseline="0" dirty="0" err="1" smtClean="0">
              <a:ln>
                <a:noFill/>
              </a:ln>
              <a:solidFill>
                <a:schemeClr val="bg1"/>
              </a:solidFill>
              <a:effectLst/>
              <a:latin typeface="Arial" charset="0"/>
            </a:rPr>
            <a:t>podražaja</a:t>
          </a:r>
          <a:endParaRPr kumimoji="0" lang="en-US" sz="1800" b="0" i="0" u="none" strike="noStrike" cap="none" normalizeH="0" baseline="0" dirty="0" smtClean="0">
            <a:ln>
              <a:noFill/>
            </a:ln>
            <a:solidFill>
              <a:schemeClr val="bg1"/>
            </a:solidFill>
            <a:effectLst/>
            <a:latin typeface="Arial" charset="0"/>
          </a:endParaRPr>
        </a:p>
      </dgm:t>
    </dgm:pt>
    <dgm:pt modelId="{B7CDD764-6224-4BC2-A42F-6ED779680360}" type="parTrans" cxnId="{44E66BC8-09D2-47C4-99F9-884AA87631CF}">
      <dgm:prSet/>
      <dgm:spPr/>
      <dgm:t>
        <a:bodyPr/>
        <a:lstStyle/>
        <a:p>
          <a:endParaRPr lang="hr-HR"/>
        </a:p>
      </dgm:t>
    </dgm:pt>
    <dgm:pt modelId="{4FCCF967-9E9B-47FD-AA1B-321ECE289379}" type="sibTrans" cxnId="{44E66BC8-09D2-47C4-99F9-884AA87631CF}">
      <dgm:prSet/>
      <dgm:spPr/>
      <dgm:t>
        <a:bodyPr/>
        <a:lstStyle/>
        <a:p>
          <a:endParaRPr lang="hr-HR"/>
        </a:p>
      </dgm:t>
    </dgm:pt>
    <dgm:pt modelId="{011359FB-8E24-4722-A69C-A398D0552E35}">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sz="20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bg1"/>
              </a:solidFill>
              <a:effectLst/>
              <a:latin typeface="Arial" charset="0"/>
            </a:rPr>
            <a:t>NEGATIVNA USKRAĆIVANJEM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err="1" smtClean="0">
              <a:ln>
                <a:noFill/>
              </a:ln>
              <a:solidFill>
                <a:schemeClr val="bg1"/>
              </a:solidFill>
              <a:effectLst/>
              <a:latin typeface="Arial" charset="0"/>
            </a:rPr>
            <a:t>neugodnih</a:t>
          </a:r>
          <a:r>
            <a:rPr kumimoji="0" lang="en-US" sz="1800" b="0" i="0" u="none" strike="noStrike" cap="none" normalizeH="0" baseline="0" dirty="0" smtClean="0">
              <a:ln>
                <a:noFill/>
              </a:ln>
              <a:solidFill>
                <a:schemeClr val="bg1"/>
              </a:solidFill>
              <a:effectLst/>
              <a:latin typeface="Arial" charset="0"/>
            </a:rPr>
            <a:t> </a:t>
          </a:r>
          <a:r>
            <a:rPr kumimoji="0" lang="en-US" sz="1800" b="0" i="0" u="none" strike="noStrike" cap="none" normalizeH="0" baseline="0" dirty="0" err="1" smtClean="0">
              <a:ln>
                <a:noFill/>
              </a:ln>
              <a:solidFill>
                <a:schemeClr val="bg1"/>
              </a:solidFill>
              <a:effectLst/>
              <a:latin typeface="Arial" charset="0"/>
            </a:rPr>
            <a:t>podražaja</a:t>
          </a:r>
          <a:endParaRPr kumimoji="0" lang="en-US" sz="1800"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600" b="0" i="0" u="none" strike="noStrike" cap="none" normalizeH="0" baseline="0" dirty="0" smtClean="0">
            <a:ln>
              <a:noFill/>
            </a:ln>
            <a:solidFill>
              <a:schemeClr val="tx1"/>
            </a:solidFill>
            <a:effectLst/>
            <a:latin typeface="Arial" charset="0"/>
          </a:endParaRPr>
        </a:p>
      </dgm:t>
    </dgm:pt>
    <dgm:pt modelId="{A26293D8-39E3-40F2-ACDC-63DC665F4577}" type="parTrans" cxnId="{561F9DD8-0F47-471E-9908-45DED746A434}">
      <dgm:prSet/>
      <dgm:spPr/>
      <dgm:t>
        <a:bodyPr/>
        <a:lstStyle/>
        <a:p>
          <a:endParaRPr lang="hr-HR"/>
        </a:p>
      </dgm:t>
    </dgm:pt>
    <dgm:pt modelId="{4D71495D-47BC-4AF4-803E-9D77C01E4C33}" type="sibTrans" cxnId="{561F9DD8-0F47-471E-9908-45DED746A434}">
      <dgm:prSet/>
      <dgm:spPr/>
      <dgm:t>
        <a:bodyPr/>
        <a:lstStyle/>
        <a:p>
          <a:endParaRPr lang="hr-HR"/>
        </a:p>
      </dgm:t>
    </dgm:pt>
    <dgm:pt modelId="{B2BEF17E-ED1B-4D53-A7E1-801C3F735999}" type="pres">
      <dgm:prSet presAssocID="{18ECD739-E1CB-4CBF-912E-24F5FCED6A47}" presName="hierChild1" presStyleCnt="0">
        <dgm:presLayoutVars>
          <dgm:orgChart val="1"/>
          <dgm:chPref val="1"/>
          <dgm:dir/>
          <dgm:animOne val="branch"/>
          <dgm:animLvl val="lvl"/>
          <dgm:resizeHandles/>
        </dgm:presLayoutVars>
      </dgm:prSet>
      <dgm:spPr/>
    </dgm:pt>
    <dgm:pt modelId="{1DDE30E7-5A5E-43F8-A648-2338730EBFE0}" type="pres">
      <dgm:prSet presAssocID="{32C88A6D-A786-4F39-934F-1FB00A59DBBD}" presName="hierRoot1" presStyleCnt="0">
        <dgm:presLayoutVars>
          <dgm:hierBranch/>
        </dgm:presLayoutVars>
      </dgm:prSet>
      <dgm:spPr/>
    </dgm:pt>
    <dgm:pt modelId="{30AE696B-22D5-4B14-B7C1-AE8C54235204}" type="pres">
      <dgm:prSet presAssocID="{32C88A6D-A786-4F39-934F-1FB00A59DBBD}" presName="rootComposite1" presStyleCnt="0"/>
      <dgm:spPr/>
    </dgm:pt>
    <dgm:pt modelId="{88451689-2667-493B-8650-0F81299A52F4}" type="pres">
      <dgm:prSet presAssocID="{32C88A6D-A786-4F39-934F-1FB00A59DBBD}" presName="rootText1" presStyleLbl="node0" presStyleIdx="0" presStyleCnt="1" custScaleX="167522" custScaleY="94975">
        <dgm:presLayoutVars>
          <dgm:chPref val="3"/>
        </dgm:presLayoutVars>
      </dgm:prSet>
      <dgm:spPr/>
      <dgm:t>
        <a:bodyPr/>
        <a:lstStyle/>
        <a:p>
          <a:endParaRPr lang="hr-HR"/>
        </a:p>
      </dgm:t>
    </dgm:pt>
    <dgm:pt modelId="{A23E6D5B-E2EF-4769-AF24-2847839D2180}" type="pres">
      <dgm:prSet presAssocID="{32C88A6D-A786-4F39-934F-1FB00A59DBBD}" presName="rootConnector1" presStyleLbl="node1" presStyleIdx="0" presStyleCnt="0"/>
      <dgm:spPr/>
      <dgm:t>
        <a:bodyPr/>
        <a:lstStyle/>
        <a:p>
          <a:endParaRPr lang="hr-HR"/>
        </a:p>
      </dgm:t>
    </dgm:pt>
    <dgm:pt modelId="{6C463709-6C76-4857-8DD3-9133F49BA931}" type="pres">
      <dgm:prSet presAssocID="{32C88A6D-A786-4F39-934F-1FB00A59DBBD}" presName="hierChild2" presStyleCnt="0"/>
      <dgm:spPr/>
    </dgm:pt>
    <dgm:pt modelId="{93601AB6-DF7F-447E-96F7-CA006DF25FF0}" type="pres">
      <dgm:prSet presAssocID="{B7CDD764-6224-4BC2-A42F-6ED779680360}" presName="Name35" presStyleLbl="parChTrans1D2" presStyleIdx="0" presStyleCnt="2"/>
      <dgm:spPr/>
      <dgm:t>
        <a:bodyPr/>
        <a:lstStyle/>
        <a:p>
          <a:endParaRPr lang="hr-HR"/>
        </a:p>
      </dgm:t>
    </dgm:pt>
    <dgm:pt modelId="{260BEB59-9020-4AEB-B7EE-75443B44425D}" type="pres">
      <dgm:prSet presAssocID="{16042387-E1E5-4509-A42B-6954939ED037}" presName="hierRoot2" presStyleCnt="0">
        <dgm:presLayoutVars>
          <dgm:hierBranch/>
        </dgm:presLayoutVars>
      </dgm:prSet>
      <dgm:spPr/>
    </dgm:pt>
    <dgm:pt modelId="{ABFDBECD-6249-48A6-923B-879E33F06471}" type="pres">
      <dgm:prSet presAssocID="{16042387-E1E5-4509-A42B-6954939ED037}" presName="rootComposite" presStyleCnt="0"/>
      <dgm:spPr/>
    </dgm:pt>
    <dgm:pt modelId="{968D8FF1-A70F-46EF-BF2D-E0CF99BAFA2C}" type="pres">
      <dgm:prSet presAssocID="{16042387-E1E5-4509-A42B-6954939ED037}" presName="rootText" presStyleLbl="node2" presStyleIdx="0" presStyleCnt="2" custScaleX="136311" custScaleY="110756">
        <dgm:presLayoutVars>
          <dgm:chPref val="3"/>
        </dgm:presLayoutVars>
      </dgm:prSet>
      <dgm:spPr/>
      <dgm:t>
        <a:bodyPr/>
        <a:lstStyle/>
        <a:p>
          <a:endParaRPr lang="hr-HR"/>
        </a:p>
      </dgm:t>
    </dgm:pt>
    <dgm:pt modelId="{093D139D-6E50-4EE0-A245-23CA7530BC8D}" type="pres">
      <dgm:prSet presAssocID="{16042387-E1E5-4509-A42B-6954939ED037}" presName="rootConnector" presStyleLbl="node2" presStyleIdx="0" presStyleCnt="2"/>
      <dgm:spPr/>
      <dgm:t>
        <a:bodyPr/>
        <a:lstStyle/>
        <a:p>
          <a:endParaRPr lang="hr-HR"/>
        </a:p>
      </dgm:t>
    </dgm:pt>
    <dgm:pt modelId="{C67E6262-9F2B-4F71-8BCB-3FEC76F1ABAC}" type="pres">
      <dgm:prSet presAssocID="{16042387-E1E5-4509-A42B-6954939ED037}" presName="hierChild4" presStyleCnt="0"/>
      <dgm:spPr/>
    </dgm:pt>
    <dgm:pt modelId="{9D854CFE-3CC8-4A2A-9FAC-8F8A4FD7BF61}" type="pres">
      <dgm:prSet presAssocID="{16042387-E1E5-4509-A42B-6954939ED037}" presName="hierChild5" presStyleCnt="0"/>
      <dgm:spPr/>
    </dgm:pt>
    <dgm:pt modelId="{D9C800B5-74EE-4FF8-8D6C-26BD3947692D}" type="pres">
      <dgm:prSet presAssocID="{A26293D8-39E3-40F2-ACDC-63DC665F4577}" presName="Name35" presStyleLbl="parChTrans1D2" presStyleIdx="1" presStyleCnt="2"/>
      <dgm:spPr/>
      <dgm:t>
        <a:bodyPr/>
        <a:lstStyle/>
        <a:p>
          <a:endParaRPr lang="hr-HR"/>
        </a:p>
      </dgm:t>
    </dgm:pt>
    <dgm:pt modelId="{B23BCBE7-6B2B-499A-95E0-E44C9DEB28CC}" type="pres">
      <dgm:prSet presAssocID="{011359FB-8E24-4722-A69C-A398D0552E35}" presName="hierRoot2" presStyleCnt="0">
        <dgm:presLayoutVars>
          <dgm:hierBranch/>
        </dgm:presLayoutVars>
      </dgm:prSet>
      <dgm:spPr/>
    </dgm:pt>
    <dgm:pt modelId="{DA0CD309-90A7-47DE-983A-B740F7571B71}" type="pres">
      <dgm:prSet presAssocID="{011359FB-8E24-4722-A69C-A398D0552E35}" presName="rootComposite" presStyleCnt="0"/>
      <dgm:spPr/>
    </dgm:pt>
    <dgm:pt modelId="{904B8894-AF2E-4A84-AAD4-58B29396401C}" type="pres">
      <dgm:prSet presAssocID="{011359FB-8E24-4722-A69C-A398D0552E35}" presName="rootText" presStyleLbl="node2" presStyleIdx="1" presStyleCnt="2" custScaleX="143114" custScaleY="114309">
        <dgm:presLayoutVars>
          <dgm:chPref val="3"/>
        </dgm:presLayoutVars>
      </dgm:prSet>
      <dgm:spPr/>
      <dgm:t>
        <a:bodyPr/>
        <a:lstStyle/>
        <a:p>
          <a:endParaRPr lang="hr-HR"/>
        </a:p>
      </dgm:t>
    </dgm:pt>
    <dgm:pt modelId="{2B7FFC85-8E83-4C36-9973-5548F1F60833}" type="pres">
      <dgm:prSet presAssocID="{011359FB-8E24-4722-A69C-A398D0552E35}" presName="rootConnector" presStyleLbl="node2" presStyleIdx="1" presStyleCnt="2"/>
      <dgm:spPr/>
      <dgm:t>
        <a:bodyPr/>
        <a:lstStyle/>
        <a:p>
          <a:endParaRPr lang="hr-HR"/>
        </a:p>
      </dgm:t>
    </dgm:pt>
    <dgm:pt modelId="{E0A435EC-EC10-4461-AEF8-15C78C5979CA}" type="pres">
      <dgm:prSet presAssocID="{011359FB-8E24-4722-A69C-A398D0552E35}" presName="hierChild4" presStyleCnt="0"/>
      <dgm:spPr/>
    </dgm:pt>
    <dgm:pt modelId="{09500707-A3D1-49D2-B859-600F5D92DCF0}" type="pres">
      <dgm:prSet presAssocID="{011359FB-8E24-4722-A69C-A398D0552E35}" presName="hierChild5" presStyleCnt="0"/>
      <dgm:spPr/>
    </dgm:pt>
    <dgm:pt modelId="{ADC3E3E1-3EAF-4261-86F3-704076B3BFBC}" type="pres">
      <dgm:prSet presAssocID="{32C88A6D-A786-4F39-934F-1FB00A59DBBD}" presName="hierChild3" presStyleCnt="0"/>
      <dgm:spPr/>
    </dgm:pt>
  </dgm:ptLst>
  <dgm:cxnLst>
    <dgm:cxn modelId="{0988DD4E-4782-47CB-8D17-3D0C0C73EABD}" type="presOf" srcId="{18ECD739-E1CB-4CBF-912E-24F5FCED6A47}" destId="{B2BEF17E-ED1B-4D53-A7E1-801C3F735999}" srcOrd="0" destOrd="0" presId="urn:microsoft.com/office/officeart/2005/8/layout/orgChart1"/>
    <dgm:cxn modelId="{E79E277C-C3E1-4A64-A6EA-77DE807BF69D}" type="presOf" srcId="{16042387-E1E5-4509-A42B-6954939ED037}" destId="{968D8FF1-A70F-46EF-BF2D-E0CF99BAFA2C}" srcOrd="0" destOrd="0" presId="urn:microsoft.com/office/officeart/2005/8/layout/orgChart1"/>
    <dgm:cxn modelId="{D0D63A74-5B7F-4E63-884D-F4D7001D9DAD}" type="presOf" srcId="{B7CDD764-6224-4BC2-A42F-6ED779680360}" destId="{93601AB6-DF7F-447E-96F7-CA006DF25FF0}" srcOrd="0" destOrd="0" presId="urn:microsoft.com/office/officeart/2005/8/layout/orgChart1"/>
    <dgm:cxn modelId="{16C802AD-57B6-4DE2-BF77-F54D74F68996}" type="presOf" srcId="{A26293D8-39E3-40F2-ACDC-63DC665F4577}" destId="{D9C800B5-74EE-4FF8-8D6C-26BD3947692D}" srcOrd="0" destOrd="0" presId="urn:microsoft.com/office/officeart/2005/8/layout/orgChart1"/>
    <dgm:cxn modelId="{700E258D-3660-4133-A67F-66B0C2FB5EEE}" type="presOf" srcId="{011359FB-8E24-4722-A69C-A398D0552E35}" destId="{2B7FFC85-8E83-4C36-9973-5548F1F60833}" srcOrd="1" destOrd="0" presId="urn:microsoft.com/office/officeart/2005/8/layout/orgChart1"/>
    <dgm:cxn modelId="{B5691449-CF2B-401F-935E-12C0A406E986}" type="presOf" srcId="{011359FB-8E24-4722-A69C-A398D0552E35}" destId="{904B8894-AF2E-4A84-AAD4-58B29396401C}" srcOrd="0" destOrd="0" presId="urn:microsoft.com/office/officeart/2005/8/layout/orgChart1"/>
    <dgm:cxn modelId="{32CAC866-DFEF-4CAF-AADF-1300BE0D17D4}" type="presOf" srcId="{16042387-E1E5-4509-A42B-6954939ED037}" destId="{093D139D-6E50-4EE0-A245-23CA7530BC8D}" srcOrd="1" destOrd="0" presId="urn:microsoft.com/office/officeart/2005/8/layout/orgChart1"/>
    <dgm:cxn modelId="{44E66BC8-09D2-47C4-99F9-884AA87631CF}" srcId="{32C88A6D-A786-4F39-934F-1FB00A59DBBD}" destId="{16042387-E1E5-4509-A42B-6954939ED037}" srcOrd="0" destOrd="0" parTransId="{B7CDD764-6224-4BC2-A42F-6ED779680360}" sibTransId="{4FCCF967-9E9B-47FD-AA1B-321ECE289379}"/>
    <dgm:cxn modelId="{561F9DD8-0F47-471E-9908-45DED746A434}" srcId="{32C88A6D-A786-4F39-934F-1FB00A59DBBD}" destId="{011359FB-8E24-4722-A69C-A398D0552E35}" srcOrd="1" destOrd="0" parTransId="{A26293D8-39E3-40F2-ACDC-63DC665F4577}" sibTransId="{4D71495D-47BC-4AF4-803E-9D77C01E4C33}"/>
    <dgm:cxn modelId="{CAFCD46B-3E2D-49B9-8003-4F74A96C39D6}" srcId="{18ECD739-E1CB-4CBF-912E-24F5FCED6A47}" destId="{32C88A6D-A786-4F39-934F-1FB00A59DBBD}" srcOrd="0" destOrd="0" parTransId="{67F1B322-A368-45FD-9873-E139D1D33E5B}" sibTransId="{F2F62A4C-FA1B-4848-A84D-32630CCFD5AE}"/>
    <dgm:cxn modelId="{0D8D8871-F918-40B1-BB36-294375269E6B}" type="presOf" srcId="{32C88A6D-A786-4F39-934F-1FB00A59DBBD}" destId="{A23E6D5B-E2EF-4769-AF24-2847839D2180}" srcOrd="1" destOrd="0" presId="urn:microsoft.com/office/officeart/2005/8/layout/orgChart1"/>
    <dgm:cxn modelId="{0262EF9D-8926-46E8-9E54-6E14A3681BEF}" type="presOf" srcId="{32C88A6D-A786-4F39-934F-1FB00A59DBBD}" destId="{88451689-2667-493B-8650-0F81299A52F4}" srcOrd="0" destOrd="0" presId="urn:microsoft.com/office/officeart/2005/8/layout/orgChart1"/>
    <dgm:cxn modelId="{59A7AFA5-6E90-4051-80D7-64615A2A29F0}" type="presParOf" srcId="{B2BEF17E-ED1B-4D53-A7E1-801C3F735999}" destId="{1DDE30E7-5A5E-43F8-A648-2338730EBFE0}" srcOrd="0" destOrd="0" presId="urn:microsoft.com/office/officeart/2005/8/layout/orgChart1"/>
    <dgm:cxn modelId="{08F4B799-69CA-4CD1-B1A4-28E02661FC81}" type="presParOf" srcId="{1DDE30E7-5A5E-43F8-A648-2338730EBFE0}" destId="{30AE696B-22D5-4B14-B7C1-AE8C54235204}" srcOrd="0" destOrd="0" presId="urn:microsoft.com/office/officeart/2005/8/layout/orgChart1"/>
    <dgm:cxn modelId="{BF549183-4018-4FDD-AA12-F3476A6A2C3F}" type="presParOf" srcId="{30AE696B-22D5-4B14-B7C1-AE8C54235204}" destId="{88451689-2667-493B-8650-0F81299A52F4}" srcOrd="0" destOrd="0" presId="urn:microsoft.com/office/officeart/2005/8/layout/orgChart1"/>
    <dgm:cxn modelId="{51B25095-911D-4576-894D-857F6BB4033B}" type="presParOf" srcId="{30AE696B-22D5-4B14-B7C1-AE8C54235204}" destId="{A23E6D5B-E2EF-4769-AF24-2847839D2180}" srcOrd="1" destOrd="0" presId="urn:microsoft.com/office/officeart/2005/8/layout/orgChart1"/>
    <dgm:cxn modelId="{C485DF02-7943-4939-85A5-8CDFC33B2799}" type="presParOf" srcId="{1DDE30E7-5A5E-43F8-A648-2338730EBFE0}" destId="{6C463709-6C76-4857-8DD3-9133F49BA931}" srcOrd="1" destOrd="0" presId="urn:microsoft.com/office/officeart/2005/8/layout/orgChart1"/>
    <dgm:cxn modelId="{37333356-3100-463D-8D9A-4B491D549443}" type="presParOf" srcId="{6C463709-6C76-4857-8DD3-9133F49BA931}" destId="{93601AB6-DF7F-447E-96F7-CA006DF25FF0}" srcOrd="0" destOrd="0" presId="urn:microsoft.com/office/officeart/2005/8/layout/orgChart1"/>
    <dgm:cxn modelId="{874275C7-0D18-4776-959D-6F1BE677E7DD}" type="presParOf" srcId="{6C463709-6C76-4857-8DD3-9133F49BA931}" destId="{260BEB59-9020-4AEB-B7EE-75443B44425D}" srcOrd="1" destOrd="0" presId="urn:microsoft.com/office/officeart/2005/8/layout/orgChart1"/>
    <dgm:cxn modelId="{F6207597-1EF1-44B1-9544-B4B5CCF1C527}" type="presParOf" srcId="{260BEB59-9020-4AEB-B7EE-75443B44425D}" destId="{ABFDBECD-6249-48A6-923B-879E33F06471}" srcOrd="0" destOrd="0" presId="urn:microsoft.com/office/officeart/2005/8/layout/orgChart1"/>
    <dgm:cxn modelId="{6984EF6A-C266-4C79-BA69-A46531388AB4}" type="presParOf" srcId="{ABFDBECD-6249-48A6-923B-879E33F06471}" destId="{968D8FF1-A70F-46EF-BF2D-E0CF99BAFA2C}" srcOrd="0" destOrd="0" presId="urn:microsoft.com/office/officeart/2005/8/layout/orgChart1"/>
    <dgm:cxn modelId="{BD5F5931-9302-4C26-8D1F-1582964E970B}" type="presParOf" srcId="{ABFDBECD-6249-48A6-923B-879E33F06471}" destId="{093D139D-6E50-4EE0-A245-23CA7530BC8D}" srcOrd="1" destOrd="0" presId="urn:microsoft.com/office/officeart/2005/8/layout/orgChart1"/>
    <dgm:cxn modelId="{3E70FACC-131E-43A1-AA2E-C0AFAE86F22F}" type="presParOf" srcId="{260BEB59-9020-4AEB-B7EE-75443B44425D}" destId="{C67E6262-9F2B-4F71-8BCB-3FEC76F1ABAC}" srcOrd="1" destOrd="0" presId="urn:microsoft.com/office/officeart/2005/8/layout/orgChart1"/>
    <dgm:cxn modelId="{E32BB08C-B759-4B95-90D4-02C41FE95807}" type="presParOf" srcId="{260BEB59-9020-4AEB-B7EE-75443B44425D}" destId="{9D854CFE-3CC8-4A2A-9FAC-8F8A4FD7BF61}" srcOrd="2" destOrd="0" presId="urn:microsoft.com/office/officeart/2005/8/layout/orgChart1"/>
    <dgm:cxn modelId="{02B358DD-912E-407A-B67B-8B01D49ED487}" type="presParOf" srcId="{6C463709-6C76-4857-8DD3-9133F49BA931}" destId="{D9C800B5-74EE-4FF8-8D6C-26BD3947692D}" srcOrd="2" destOrd="0" presId="urn:microsoft.com/office/officeart/2005/8/layout/orgChart1"/>
    <dgm:cxn modelId="{48FAE4E0-0C35-4FA4-8FB7-9821BD081BD6}" type="presParOf" srcId="{6C463709-6C76-4857-8DD3-9133F49BA931}" destId="{B23BCBE7-6B2B-499A-95E0-E44C9DEB28CC}" srcOrd="3" destOrd="0" presId="urn:microsoft.com/office/officeart/2005/8/layout/orgChart1"/>
    <dgm:cxn modelId="{A6570643-95C1-4A2A-8202-B80E39B0F28F}" type="presParOf" srcId="{B23BCBE7-6B2B-499A-95E0-E44C9DEB28CC}" destId="{DA0CD309-90A7-47DE-983A-B740F7571B71}" srcOrd="0" destOrd="0" presId="urn:microsoft.com/office/officeart/2005/8/layout/orgChart1"/>
    <dgm:cxn modelId="{B39F7F20-2D90-4065-80E2-267542B3725A}" type="presParOf" srcId="{DA0CD309-90A7-47DE-983A-B740F7571B71}" destId="{904B8894-AF2E-4A84-AAD4-58B29396401C}" srcOrd="0" destOrd="0" presId="urn:microsoft.com/office/officeart/2005/8/layout/orgChart1"/>
    <dgm:cxn modelId="{9E806186-5E2F-4830-9E22-E01BE5CD29F4}" type="presParOf" srcId="{DA0CD309-90A7-47DE-983A-B740F7571B71}" destId="{2B7FFC85-8E83-4C36-9973-5548F1F60833}" srcOrd="1" destOrd="0" presId="urn:microsoft.com/office/officeart/2005/8/layout/orgChart1"/>
    <dgm:cxn modelId="{04ACF6D6-619F-4F40-91FA-7F21FE6533D2}" type="presParOf" srcId="{B23BCBE7-6B2B-499A-95E0-E44C9DEB28CC}" destId="{E0A435EC-EC10-4461-AEF8-15C78C5979CA}" srcOrd="1" destOrd="0" presId="urn:microsoft.com/office/officeart/2005/8/layout/orgChart1"/>
    <dgm:cxn modelId="{8EAA4618-D0F3-4F16-985F-9826628D7B5B}" type="presParOf" srcId="{B23BCBE7-6B2B-499A-95E0-E44C9DEB28CC}" destId="{09500707-A3D1-49D2-B859-600F5D92DCF0}" srcOrd="2" destOrd="0" presId="urn:microsoft.com/office/officeart/2005/8/layout/orgChart1"/>
    <dgm:cxn modelId="{232E3958-8EDE-4230-AF8B-13CB3CB26F7F}" type="presParOf" srcId="{1DDE30E7-5A5E-43F8-A648-2338730EBFE0}" destId="{ADC3E3E1-3EAF-4261-86F3-704076B3BFBC}"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E3F784-3045-47CC-9B91-EC53FE923C46}" type="doc">
      <dgm:prSet loTypeId="urn:microsoft.com/office/officeart/2005/8/layout/orgChart1" loCatId="hierarchy" qsTypeId="urn:microsoft.com/office/officeart/2005/8/quickstyle/simple1" qsCatId="simple" csTypeId="urn:microsoft.com/office/officeart/2005/8/colors/accent1_2" csCatId="accent1"/>
      <dgm:spPr/>
    </dgm:pt>
    <dgm:pt modelId="{24264617-85A6-4854-9A19-3623780A99D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rPr>
            <a:t>KAZNE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bg1"/>
              </a:solidFill>
              <a:effectLst/>
              <a:latin typeface="Arial" charset="0"/>
            </a:rPr>
            <a:t>smanjuju</a:t>
          </a:r>
          <a:r>
            <a:rPr kumimoji="0" lang="en-US" b="0" i="0" u="none" strike="noStrike" cap="none" normalizeH="0" baseline="0" dirty="0" smtClean="0">
              <a:ln>
                <a:noFill/>
              </a:ln>
              <a:solidFill>
                <a:schemeClr val="bg1"/>
              </a:solidFill>
              <a:effectLst/>
              <a:latin typeface="Arial" charset="0"/>
            </a:rPr>
            <a:t> </a:t>
          </a:r>
          <a:r>
            <a:rPr kumimoji="0" lang="en-US" b="0" i="0" u="none" strike="noStrike" cap="none" normalizeH="0" baseline="0" dirty="0" err="1" smtClean="0">
              <a:ln>
                <a:noFill/>
              </a:ln>
              <a:solidFill>
                <a:schemeClr val="bg1"/>
              </a:solidFill>
              <a:effectLst/>
              <a:latin typeface="Arial" charset="0"/>
            </a:rPr>
            <a:t>vjerojatnost</a:t>
          </a:r>
          <a:r>
            <a:rPr kumimoji="0" lang="en-US" b="0" i="0" u="none" strike="noStrike" cap="none" normalizeH="0" baseline="0" dirty="0" smtClean="0">
              <a:ln>
                <a:noFill/>
              </a:ln>
              <a:solidFill>
                <a:schemeClr val="bg1"/>
              </a:solidFill>
              <a:effectLst/>
              <a:latin typeface="Arial" charset="0"/>
            </a:rPr>
            <a:t> </a:t>
          </a:r>
          <a:r>
            <a:rPr kumimoji="0" lang="en-US" b="0" i="0" u="none" strike="noStrike" cap="none" normalizeH="0" baseline="0" dirty="0" err="1" smtClean="0">
              <a:ln>
                <a:noFill/>
              </a:ln>
              <a:solidFill>
                <a:schemeClr val="bg1"/>
              </a:solidFill>
              <a:effectLst/>
              <a:latin typeface="Arial" charset="0"/>
            </a:rPr>
            <a:t>ponašanja</a:t>
          </a:r>
          <a:endParaRPr kumimoji="0" lang="en-US" b="0" i="0" u="none" strike="noStrike" cap="none" normalizeH="0" baseline="0" dirty="0" smtClean="0">
            <a:ln>
              <a:noFill/>
            </a:ln>
            <a:solidFill>
              <a:schemeClr val="bg1"/>
            </a:solidFill>
            <a:effectLst/>
            <a:latin typeface="Arial" charset="0"/>
          </a:endParaRPr>
        </a:p>
      </dgm:t>
    </dgm:pt>
    <dgm:pt modelId="{1FEE87DB-0EE5-4129-A0BA-4FF0AF23CF65}" type="parTrans" cxnId="{638A7141-FDC9-4457-AC86-BF22919AA817}">
      <dgm:prSet/>
      <dgm:spPr/>
      <dgm:t>
        <a:bodyPr/>
        <a:lstStyle/>
        <a:p>
          <a:endParaRPr lang="hr-HR"/>
        </a:p>
      </dgm:t>
    </dgm:pt>
    <dgm:pt modelId="{228EAD91-860C-462C-95A5-10B3F4C5AB4C}" type="sibTrans" cxnId="{638A7141-FDC9-4457-AC86-BF22919AA817}">
      <dgm:prSet/>
      <dgm:spPr/>
      <dgm:t>
        <a:bodyPr/>
        <a:lstStyle/>
        <a:p>
          <a:endParaRPr lang="hr-HR"/>
        </a:p>
      </dgm:t>
    </dgm:pt>
    <dgm:pt modelId="{6FC9C31B-1FA2-4F03-BA2B-22BEE2AEBA4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rPr>
            <a:t>ZADAVANJEM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bg1"/>
              </a:solidFill>
              <a:effectLst/>
              <a:latin typeface="Arial" charset="0"/>
            </a:rPr>
            <a:t>neugodnih</a:t>
          </a:r>
          <a:r>
            <a:rPr kumimoji="0" lang="en-US" b="0" i="0" u="none" strike="noStrike" cap="none" normalizeH="0" baseline="0" dirty="0" smtClean="0">
              <a:ln>
                <a:noFill/>
              </a:ln>
              <a:solidFill>
                <a:schemeClr val="bg1"/>
              </a:solidFill>
              <a:effectLst/>
              <a:latin typeface="Arial" charset="0"/>
            </a:rPr>
            <a:t> </a:t>
          </a:r>
          <a:r>
            <a:rPr kumimoji="0" lang="en-US" b="0" i="0" u="none" strike="noStrike" cap="none" normalizeH="0" baseline="0" dirty="0" err="1" smtClean="0">
              <a:ln>
                <a:noFill/>
              </a:ln>
              <a:solidFill>
                <a:schemeClr val="bg1"/>
              </a:solidFill>
              <a:effectLst/>
              <a:latin typeface="Arial" charset="0"/>
            </a:rPr>
            <a:t>podražaja</a:t>
          </a:r>
          <a:endParaRPr kumimoji="0" lang="en-US" b="0" i="0" u="none" strike="noStrike" cap="none" normalizeH="0" baseline="0" dirty="0" smtClean="0">
            <a:ln>
              <a:noFill/>
            </a:ln>
            <a:solidFill>
              <a:schemeClr val="bg1"/>
            </a:solidFill>
            <a:effectLst/>
            <a:latin typeface="Arial" charset="0"/>
          </a:endParaRPr>
        </a:p>
      </dgm:t>
    </dgm:pt>
    <dgm:pt modelId="{BDED2B80-8FF9-4AC1-8794-F4F1BB9FAEE8}" type="parTrans" cxnId="{96627A91-CD9C-4306-A38D-532F03AB8288}">
      <dgm:prSet/>
      <dgm:spPr/>
      <dgm:t>
        <a:bodyPr/>
        <a:lstStyle/>
        <a:p>
          <a:endParaRPr lang="hr-HR"/>
        </a:p>
      </dgm:t>
    </dgm:pt>
    <dgm:pt modelId="{B27FA062-4C29-4CEC-80A4-AA21AC9A435D}" type="sibTrans" cxnId="{96627A91-CD9C-4306-A38D-532F03AB8288}">
      <dgm:prSet/>
      <dgm:spPr/>
      <dgm:t>
        <a:bodyPr/>
        <a:lstStyle/>
        <a:p>
          <a:endParaRPr lang="hr-HR"/>
        </a:p>
      </dgm:t>
    </dgm:pt>
    <dgm:pt modelId="{E1330F3B-F86D-49EC-814E-825F9085189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bg1"/>
              </a:solidFill>
              <a:effectLst/>
              <a:latin typeface="Arial" charset="0"/>
            </a:rPr>
            <a:t>USKRAĆIVANJEM</a:t>
          </a:r>
          <a:endParaRPr kumimoji="0" lang="hr-HR" b="1"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err="1" smtClean="0">
              <a:ln>
                <a:noFill/>
              </a:ln>
              <a:solidFill>
                <a:schemeClr val="bg1"/>
              </a:solidFill>
              <a:effectLst/>
              <a:latin typeface="Arial" charset="0"/>
            </a:rPr>
            <a:t>ugodnih</a:t>
          </a:r>
          <a:r>
            <a:rPr kumimoji="0" lang="en-US" b="0" i="0" u="none" strike="noStrike" cap="none" normalizeH="0" baseline="0" dirty="0" smtClean="0">
              <a:ln>
                <a:noFill/>
              </a:ln>
              <a:solidFill>
                <a:schemeClr val="bg1"/>
              </a:solidFill>
              <a:effectLst/>
              <a:latin typeface="Arial" charset="0"/>
            </a:rPr>
            <a:t> </a:t>
          </a:r>
          <a:r>
            <a:rPr kumimoji="0" lang="en-US" b="0" i="0" u="none" strike="noStrike" cap="none" normalizeH="0" baseline="0" dirty="0" err="1" smtClean="0">
              <a:ln>
                <a:noFill/>
              </a:ln>
              <a:solidFill>
                <a:schemeClr val="bg1"/>
              </a:solidFill>
              <a:effectLst/>
              <a:latin typeface="Arial" charset="0"/>
            </a:rPr>
            <a:t>podražaja</a:t>
          </a:r>
          <a:endParaRPr kumimoji="0" lang="en-US" b="0" i="0" u="none" strike="noStrike"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charset="0"/>
          </a:endParaRPr>
        </a:p>
      </dgm:t>
    </dgm:pt>
    <dgm:pt modelId="{01B4D469-99B4-4051-93A7-FBCB734F5C22}" type="parTrans" cxnId="{D3A56488-C1EE-4E21-AAC0-2A9E659C398C}">
      <dgm:prSet/>
      <dgm:spPr/>
      <dgm:t>
        <a:bodyPr/>
        <a:lstStyle/>
        <a:p>
          <a:endParaRPr lang="hr-HR"/>
        </a:p>
      </dgm:t>
    </dgm:pt>
    <dgm:pt modelId="{9B46CD90-3B09-403B-8DA8-884F785BD7E2}" type="sibTrans" cxnId="{D3A56488-C1EE-4E21-AAC0-2A9E659C398C}">
      <dgm:prSet/>
      <dgm:spPr/>
      <dgm:t>
        <a:bodyPr/>
        <a:lstStyle/>
        <a:p>
          <a:endParaRPr lang="hr-HR"/>
        </a:p>
      </dgm:t>
    </dgm:pt>
    <dgm:pt modelId="{6A14FFC5-5BE0-45B0-9D6F-F878EEB12958}" type="pres">
      <dgm:prSet presAssocID="{3AE3F784-3045-47CC-9B91-EC53FE923C46}" presName="hierChild1" presStyleCnt="0">
        <dgm:presLayoutVars>
          <dgm:orgChart val="1"/>
          <dgm:chPref val="1"/>
          <dgm:dir/>
          <dgm:animOne val="branch"/>
          <dgm:animLvl val="lvl"/>
          <dgm:resizeHandles/>
        </dgm:presLayoutVars>
      </dgm:prSet>
      <dgm:spPr/>
    </dgm:pt>
    <dgm:pt modelId="{947A4819-3900-48C9-A52A-A78AFB81D20D}" type="pres">
      <dgm:prSet presAssocID="{24264617-85A6-4854-9A19-3623780A99D2}" presName="hierRoot1" presStyleCnt="0">
        <dgm:presLayoutVars>
          <dgm:hierBranch/>
        </dgm:presLayoutVars>
      </dgm:prSet>
      <dgm:spPr/>
    </dgm:pt>
    <dgm:pt modelId="{9A017661-8DA2-42D0-9B2A-20AE0EADC5B7}" type="pres">
      <dgm:prSet presAssocID="{24264617-85A6-4854-9A19-3623780A99D2}" presName="rootComposite1" presStyleCnt="0"/>
      <dgm:spPr/>
    </dgm:pt>
    <dgm:pt modelId="{24893ACD-4730-4C14-BB95-7CC8866D9288}" type="pres">
      <dgm:prSet presAssocID="{24264617-85A6-4854-9A19-3623780A99D2}" presName="rootText1" presStyleLbl="node0" presStyleIdx="0" presStyleCnt="1">
        <dgm:presLayoutVars>
          <dgm:chPref val="3"/>
        </dgm:presLayoutVars>
      </dgm:prSet>
      <dgm:spPr/>
      <dgm:t>
        <a:bodyPr/>
        <a:lstStyle/>
        <a:p>
          <a:endParaRPr lang="hr-HR"/>
        </a:p>
      </dgm:t>
    </dgm:pt>
    <dgm:pt modelId="{AE28299F-A321-4CBB-B3BC-C17069CBBB76}" type="pres">
      <dgm:prSet presAssocID="{24264617-85A6-4854-9A19-3623780A99D2}" presName="rootConnector1" presStyleLbl="node1" presStyleIdx="0" presStyleCnt="0"/>
      <dgm:spPr/>
      <dgm:t>
        <a:bodyPr/>
        <a:lstStyle/>
        <a:p>
          <a:endParaRPr lang="hr-HR"/>
        </a:p>
      </dgm:t>
    </dgm:pt>
    <dgm:pt modelId="{C91CD2EF-0BA2-40FC-B4AE-ECD20FC1D93F}" type="pres">
      <dgm:prSet presAssocID="{24264617-85A6-4854-9A19-3623780A99D2}" presName="hierChild2" presStyleCnt="0"/>
      <dgm:spPr/>
    </dgm:pt>
    <dgm:pt modelId="{FA5D13C0-4AEF-45D6-9098-82EDD6812C0E}" type="pres">
      <dgm:prSet presAssocID="{BDED2B80-8FF9-4AC1-8794-F4F1BB9FAEE8}" presName="Name35" presStyleLbl="parChTrans1D2" presStyleIdx="0" presStyleCnt="2"/>
      <dgm:spPr/>
      <dgm:t>
        <a:bodyPr/>
        <a:lstStyle/>
        <a:p>
          <a:endParaRPr lang="hr-HR"/>
        </a:p>
      </dgm:t>
    </dgm:pt>
    <dgm:pt modelId="{4F7957A8-68E5-4D8B-AB87-F3AD08F25E62}" type="pres">
      <dgm:prSet presAssocID="{6FC9C31B-1FA2-4F03-BA2B-22BEE2AEBA42}" presName="hierRoot2" presStyleCnt="0">
        <dgm:presLayoutVars>
          <dgm:hierBranch/>
        </dgm:presLayoutVars>
      </dgm:prSet>
      <dgm:spPr/>
    </dgm:pt>
    <dgm:pt modelId="{746C100D-E750-4DC8-B64A-7A77E2B346D3}" type="pres">
      <dgm:prSet presAssocID="{6FC9C31B-1FA2-4F03-BA2B-22BEE2AEBA42}" presName="rootComposite" presStyleCnt="0"/>
      <dgm:spPr/>
    </dgm:pt>
    <dgm:pt modelId="{0984260A-A439-4B5B-8B63-7BF283C0B37A}" type="pres">
      <dgm:prSet presAssocID="{6FC9C31B-1FA2-4F03-BA2B-22BEE2AEBA42}" presName="rootText" presStyleLbl="node2" presStyleIdx="0" presStyleCnt="2">
        <dgm:presLayoutVars>
          <dgm:chPref val="3"/>
        </dgm:presLayoutVars>
      </dgm:prSet>
      <dgm:spPr/>
      <dgm:t>
        <a:bodyPr/>
        <a:lstStyle/>
        <a:p>
          <a:endParaRPr lang="hr-HR"/>
        </a:p>
      </dgm:t>
    </dgm:pt>
    <dgm:pt modelId="{7459E6B4-30F3-47DA-A946-6F5ADF62B672}" type="pres">
      <dgm:prSet presAssocID="{6FC9C31B-1FA2-4F03-BA2B-22BEE2AEBA42}" presName="rootConnector" presStyleLbl="node2" presStyleIdx="0" presStyleCnt="2"/>
      <dgm:spPr/>
      <dgm:t>
        <a:bodyPr/>
        <a:lstStyle/>
        <a:p>
          <a:endParaRPr lang="hr-HR"/>
        </a:p>
      </dgm:t>
    </dgm:pt>
    <dgm:pt modelId="{3243EF18-7423-4D1B-B170-B0ADC25A47DE}" type="pres">
      <dgm:prSet presAssocID="{6FC9C31B-1FA2-4F03-BA2B-22BEE2AEBA42}" presName="hierChild4" presStyleCnt="0"/>
      <dgm:spPr/>
    </dgm:pt>
    <dgm:pt modelId="{5E5D349F-C027-4A83-9140-D9C54B5AC504}" type="pres">
      <dgm:prSet presAssocID="{6FC9C31B-1FA2-4F03-BA2B-22BEE2AEBA42}" presName="hierChild5" presStyleCnt="0"/>
      <dgm:spPr/>
    </dgm:pt>
    <dgm:pt modelId="{E138D570-13BF-4907-920B-241818C539B1}" type="pres">
      <dgm:prSet presAssocID="{01B4D469-99B4-4051-93A7-FBCB734F5C22}" presName="Name35" presStyleLbl="parChTrans1D2" presStyleIdx="1" presStyleCnt="2"/>
      <dgm:spPr/>
      <dgm:t>
        <a:bodyPr/>
        <a:lstStyle/>
        <a:p>
          <a:endParaRPr lang="hr-HR"/>
        </a:p>
      </dgm:t>
    </dgm:pt>
    <dgm:pt modelId="{77FCD3C9-1176-4406-AD93-D952733432D3}" type="pres">
      <dgm:prSet presAssocID="{E1330F3B-F86D-49EC-814E-825F90851899}" presName="hierRoot2" presStyleCnt="0">
        <dgm:presLayoutVars>
          <dgm:hierBranch/>
        </dgm:presLayoutVars>
      </dgm:prSet>
      <dgm:spPr/>
    </dgm:pt>
    <dgm:pt modelId="{CCA098BD-4CAB-4C71-91CD-38684B0F7B1F}" type="pres">
      <dgm:prSet presAssocID="{E1330F3B-F86D-49EC-814E-825F90851899}" presName="rootComposite" presStyleCnt="0"/>
      <dgm:spPr/>
    </dgm:pt>
    <dgm:pt modelId="{2A4AD2C1-65F8-444D-A4EF-ADACE499B3B6}" type="pres">
      <dgm:prSet presAssocID="{E1330F3B-F86D-49EC-814E-825F90851899}" presName="rootText" presStyleLbl="node2" presStyleIdx="1" presStyleCnt="2">
        <dgm:presLayoutVars>
          <dgm:chPref val="3"/>
        </dgm:presLayoutVars>
      </dgm:prSet>
      <dgm:spPr/>
      <dgm:t>
        <a:bodyPr/>
        <a:lstStyle/>
        <a:p>
          <a:endParaRPr lang="hr-HR"/>
        </a:p>
      </dgm:t>
    </dgm:pt>
    <dgm:pt modelId="{FDB6948D-D098-42DF-AD10-FB6B80823618}" type="pres">
      <dgm:prSet presAssocID="{E1330F3B-F86D-49EC-814E-825F90851899}" presName="rootConnector" presStyleLbl="node2" presStyleIdx="1" presStyleCnt="2"/>
      <dgm:spPr/>
      <dgm:t>
        <a:bodyPr/>
        <a:lstStyle/>
        <a:p>
          <a:endParaRPr lang="hr-HR"/>
        </a:p>
      </dgm:t>
    </dgm:pt>
    <dgm:pt modelId="{78DC1689-2EB0-41ED-8E78-E69B76D57E72}" type="pres">
      <dgm:prSet presAssocID="{E1330F3B-F86D-49EC-814E-825F90851899}" presName="hierChild4" presStyleCnt="0"/>
      <dgm:spPr/>
    </dgm:pt>
    <dgm:pt modelId="{6C767256-04EF-45B0-81E8-85CDAB43C5EE}" type="pres">
      <dgm:prSet presAssocID="{E1330F3B-F86D-49EC-814E-825F90851899}" presName="hierChild5" presStyleCnt="0"/>
      <dgm:spPr/>
    </dgm:pt>
    <dgm:pt modelId="{BCBDF4AF-5BA7-4867-92F1-C014277BFF00}" type="pres">
      <dgm:prSet presAssocID="{24264617-85A6-4854-9A19-3623780A99D2}" presName="hierChild3" presStyleCnt="0"/>
      <dgm:spPr/>
    </dgm:pt>
  </dgm:ptLst>
  <dgm:cxnLst>
    <dgm:cxn modelId="{656E40C1-06DD-4E22-9C76-F7B6EBD85CF4}" type="presOf" srcId="{6FC9C31B-1FA2-4F03-BA2B-22BEE2AEBA42}" destId="{0984260A-A439-4B5B-8B63-7BF283C0B37A}" srcOrd="0" destOrd="0" presId="urn:microsoft.com/office/officeart/2005/8/layout/orgChart1"/>
    <dgm:cxn modelId="{C7DDC090-1C81-407E-9330-563CF9B56BDC}" type="presOf" srcId="{E1330F3B-F86D-49EC-814E-825F90851899}" destId="{2A4AD2C1-65F8-444D-A4EF-ADACE499B3B6}" srcOrd="0" destOrd="0" presId="urn:microsoft.com/office/officeart/2005/8/layout/orgChart1"/>
    <dgm:cxn modelId="{288A2407-A4DA-407E-B5FC-0F3FE1153FDB}" type="presOf" srcId="{24264617-85A6-4854-9A19-3623780A99D2}" destId="{AE28299F-A321-4CBB-B3BC-C17069CBBB76}" srcOrd="1" destOrd="0" presId="urn:microsoft.com/office/officeart/2005/8/layout/orgChart1"/>
    <dgm:cxn modelId="{E31271A9-AE62-455B-913F-A9D96DFEC7D7}" type="presOf" srcId="{24264617-85A6-4854-9A19-3623780A99D2}" destId="{24893ACD-4730-4C14-BB95-7CC8866D9288}" srcOrd="0" destOrd="0" presId="urn:microsoft.com/office/officeart/2005/8/layout/orgChart1"/>
    <dgm:cxn modelId="{D0DE5D76-0E0A-4654-99F1-8564E0D31BE3}" type="presOf" srcId="{3AE3F784-3045-47CC-9B91-EC53FE923C46}" destId="{6A14FFC5-5BE0-45B0-9D6F-F878EEB12958}" srcOrd="0" destOrd="0" presId="urn:microsoft.com/office/officeart/2005/8/layout/orgChart1"/>
    <dgm:cxn modelId="{31EC98E2-BB5D-468A-8128-9B0E10C9AEB7}" type="presOf" srcId="{6FC9C31B-1FA2-4F03-BA2B-22BEE2AEBA42}" destId="{7459E6B4-30F3-47DA-A946-6F5ADF62B672}" srcOrd="1" destOrd="0" presId="urn:microsoft.com/office/officeart/2005/8/layout/orgChart1"/>
    <dgm:cxn modelId="{638A7141-FDC9-4457-AC86-BF22919AA817}" srcId="{3AE3F784-3045-47CC-9B91-EC53FE923C46}" destId="{24264617-85A6-4854-9A19-3623780A99D2}" srcOrd="0" destOrd="0" parTransId="{1FEE87DB-0EE5-4129-A0BA-4FF0AF23CF65}" sibTransId="{228EAD91-860C-462C-95A5-10B3F4C5AB4C}"/>
    <dgm:cxn modelId="{F324EDF3-5C37-4A16-9A64-D1E525250727}" type="presOf" srcId="{E1330F3B-F86D-49EC-814E-825F90851899}" destId="{FDB6948D-D098-42DF-AD10-FB6B80823618}" srcOrd="1" destOrd="0" presId="urn:microsoft.com/office/officeart/2005/8/layout/orgChart1"/>
    <dgm:cxn modelId="{8E03A3A1-1F46-4B04-BBD9-10DB001F647E}" type="presOf" srcId="{01B4D469-99B4-4051-93A7-FBCB734F5C22}" destId="{E138D570-13BF-4907-920B-241818C539B1}" srcOrd="0" destOrd="0" presId="urn:microsoft.com/office/officeart/2005/8/layout/orgChart1"/>
    <dgm:cxn modelId="{D3A56488-C1EE-4E21-AAC0-2A9E659C398C}" srcId="{24264617-85A6-4854-9A19-3623780A99D2}" destId="{E1330F3B-F86D-49EC-814E-825F90851899}" srcOrd="1" destOrd="0" parTransId="{01B4D469-99B4-4051-93A7-FBCB734F5C22}" sibTransId="{9B46CD90-3B09-403B-8DA8-884F785BD7E2}"/>
    <dgm:cxn modelId="{0736A7B9-A617-417F-89C0-04935DF79AD7}" type="presOf" srcId="{BDED2B80-8FF9-4AC1-8794-F4F1BB9FAEE8}" destId="{FA5D13C0-4AEF-45D6-9098-82EDD6812C0E}" srcOrd="0" destOrd="0" presId="urn:microsoft.com/office/officeart/2005/8/layout/orgChart1"/>
    <dgm:cxn modelId="{96627A91-CD9C-4306-A38D-532F03AB8288}" srcId="{24264617-85A6-4854-9A19-3623780A99D2}" destId="{6FC9C31B-1FA2-4F03-BA2B-22BEE2AEBA42}" srcOrd="0" destOrd="0" parTransId="{BDED2B80-8FF9-4AC1-8794-F4F1BB9FAEE8}" sibTransId="{B27FA062-4C29-4CEC-80A4-AA21AC9A435D}"/>
    <dgm:cxn modelId="{6018973A-0DA8-416E-8D14-F9A51A876F3A}" type="presParOf" srcId="{6A14FFC5-5BE0-45B0-9D6F-F878EEB12958}" destId="{947A4819-3900-48C9-A52A-A78AFB81D20D}" srcOrd="0" destOrd="0" presId="urn:microsoft.com/office/officeart/2005/8/layout/orgChart1"/>
    <dgm:cxn modelId="{E5FECD11-B85A-455D-824A-8667408CC3E4}" type="presParOf" srcId="{947A4819-3900-48C9-A52A-A78AFB81D20D}" destId="{9A017661-8DA2-42D0-9B2A-20AE0EADC5B7}" srcOrd="0" destOrd="0" presId="urn:microsoft.com/office/officeart/2005/8/layout/orgChart1"/>
    <dgm:cxn modelId="{968174C6-1C4E-4BEA-939A-46CB91916F90}" type="presParOf" srcId="{9A017661-8DA2-42D0-9B2A-20AE0EADC5B7}" destId="{24893ACD-4730-4C14-BB95-7CC8866D9288}" srcOrd="0" destOrd="0" presId="urn:microsoft.com/office/officeart/2005/8/layout/orgChart1"/>
    <dgm:cxn modelId="{F9070EA8-7032-41FE-9C37-5BD7B3371E02}" type="presParOf" srcId="{9A017661-8DA2-42D0-9B2A-20AE0EADC5B7}" destId="{AE28299F-A321-4CBB-B3BC-C17069CBBB76}" srcOrd="1" destOrd="0" presId="urn:microsoft.com/office/officeart/2005/8/layout/orgChart1"/>
    <dgm:cxn modelId="{50CE80F1-90C9-44F3-9139-6B877D3797D4}" type="presParOf" srcId="{947A4819-3900-48C9-A52A-A78AFB81D20D}" destId="{C91CD2EF-0BA2-40FC-B4AE-ECD20FC1D93F}" srcOrd="1" destOrd="0" presId="urn:microsoft.com/office/officeart/2005/8/layout/orgChart1"/>
    <dgm:cxn modelId="{49700A35-5467-4086-A86A-45594C271DB9}" type="presParOf" srcId="{C91CD2EF-0BA2-40FC-B4AE-ECD20FC1D93F}" destId="{FA5D13C0-4AEF-45D6-9098-82EDD6812C0E}" srcOrd="0" destOrd="0" presId="urn:microsoft.com/office/officeart/2005/8/layout/orgChart1"/>
    <dgm:cxn modelId="{D2BF9FD7-A203-4FAA-9C17-16AB027A6B70}" type="presParOf" srcId="{C91CD2EF-0BA2-40FC-B4AE-ECD20FC1D93F}" destId="{4F7957A8-68E5-4D8B-AB87-F3AD08F25E62}" srcOrd="1" destOrd="0" presId="urn:microsoft.com/office/officeart/2005/8/layout/orgChart1"/>
    <dgm:cxn modelId="{362B1288-D54B-4910-AF83-D6EB47EBB434}" type="presParOf" srcId="{4F7957A8-68E5-4D8B-AB87-F3AD08F25E62}" destId="{746C100D-E750-4DC8-B64A-7A77E2B346D3}" srcOrd="0" destOrd="0" presId="urn:microsoft.com/office/officeart/2005/8/layout/orgChart1"/>
    <dgm:cxn modelId="{6A1D9C27-9D5E-4211-A6EE-C008C511513C}" type="presParOf" srcId="{746C100D-E750-4DC8-B64A-7A77E2B346D3}" destId="{0984260A-A439-4B5B-8B63-7BF283C0B37A}" srcOrd="0" destOrd="0" presId="urn:microsoft.com/office/officeart/2005/8/layout/orgChart1"/>
    <dgm:cxn modelId="{2A752F23-93F9-4845-A933-717D9534123E}" type="presParOf" srcId="{746C100D-E750-4DC8-B64A-7A77E2B346D3}" destId="{7459E6B4-30F3-47DA-A946-6F5ADF62B672}" srcOrd="1" destOrd="0" presId="urn:microsoft.com/office/officeart/2005/8/layout/orgChart1"/>
    <dgm:cxn modelId="{B25907E5-45C3-44B0-9F03-7BAF7915D179}" type="presParOf" srcId="{4F7957A8-68E5-4D8B-AB87-F3AD08F25E62}" destId="{3243EF18-7423-4D1B-B170-B0ADC25A47DE}" srcOrd="1" destOrd="0" presId="urn:microsoft.com/office/officeart/2005/8/layout/orgChart1"/>
    <dgm:cxn modelId="{3310B8CC-D35C-4A71-85AA-5A908248BC17}" type="presParOf" srcId="{4F7957A8-68E5-4D8B-AB87-F3AD08F25E62}" destId="{5E5D349F-C027-4A83-9140-D9C54B5AC504}" srcOrd="2" destOrd="0" presId="urn:microsoft.com/office/officeart/2005/8/layout/orgChart1"/>
    <dgm:cxn modelId="{DD7B13F4-1D99-4C9A-B2C1-2DB956B9280B}" type="presParOf" srcId="{C91CD2EF-0BA2-40FC-B4AE-ECD20FC1D93F}" destId="{E138D570-13BF-4907-920B-241818C539B1}" srcOrd="2" destOrd="0" presId="urn:microsoft.com/office/officeart/2005/8/layout/orgChart1"/>
    <dgm:cxn modelId="{89AD546B-D0F3-4DC5-B210-76581C1B8D73}" type="presParOf" srcId="{C91CD2EF-0BA2-40FC-B4AE-ECD20FC1D93F}" destId="{77FCD3C9-1176-4406-AD93-D952733432D3}" srcOrd="3" destOrd="0" presId="urn:microsoft.com/office/officeart/2005/8/layout/orgChart1"/>
    <dgm:cxn modelId="{AA5D89FF-61E7-41CE-99B6-D39547272313}" type="presParOf" srcId="{77FCD3C9-1176-4406-AD93-D952733432D3}" destId="{CCA098BD-4CAB-4C71-91CD-38684B0F7B1F}" srcOrd="0" destOrd="0" presId="urn:microsoft.com/office/officeart/2005/8/layout/orgChart1"/>
    <dgm:cxn modelId="{5AA0E908-5891-49F5-B87C-AA534EE4BD7B}" type="presParOf" srcId="{CCA098BD-4CAB-4C71-91CD-38684B0F7B1F}" destId="{2A4AD2C1-65F8-444D-A4EF-ADACE499B3B6}" srcOrd="0" destOrd="0" presId="urn:microsoft.com/office/officeart/2005/8/layout/orgChart1"/>
    <dgm:cxn modelId="{6463922F-F4AE-4D75-ABC2-57FA45AD0893}" type="presParOf" srcId="{CCA098BD-4CAB-4C71-91CD-38684B0F7B1F}" destId="{FDB6948D-D098-42DF-AD10-FB6B80823618}" srcOrd="1" destOrd="0" presId="urn:microsoft.com/office/officeart/2005/8/layout/orgChart1"/>
    <dgm:cxn modelId="{4E140BB2-5077-4B01-817F-1A06D2C3A04C}" type="presParOf" srcId="{77FCD3C9-1176-4406-AD93-D952733432D3}" destId="{78DC1689-2EB0-41ED-8E78-E69B76D57E72}" srcOrd="1" destOrd="0" presId="urn:microsoft.com/office/officeart/2005/8/layout/orgChart1"/>
    <dgm:cxn modelId="{452C55FF-6140-44C9-B733-569E22F9EA0F}" type="presParOf" srcId="{77FCD3C9-1176-4406-AD93-D952733432D3}" destId="{6C767256-04EF-45B0-81E8-85CDAB43C5EE}" srcOrd="2" destOrd="0" presId="urn:microsoft.com/office/officeart/2005/8/layout/orgChart1"/>
    <dgm:cxn modelId="{FF609219-E097-48EF-8464-8610475DADBA}" type="presParOf" srcId="{947A4819-3900-48C9-A52A-A78AFB81D20D}" destId="{BCBDF4AF-5BA7-4867-92F1-C014277BFF00}"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EEE0595-4573-4F05-8AE1-E51CFBEDDF33}">
      <dsp:nvSpPr>
        <dsp:cNvPr id="0" name=""/>
        <dsp:cNvSpPr/>
      </dsp:nvSpPr>
      <dsp:spPr>
        <a:xfrm>
          <a:off x="3480821" y="2666292"/>
          <a:ext cx="2029956" cy="2029956"/>
        </a:xfrm>
        <a:prstGeom prst="ellipse">
          <a:avLst/>
        </a:prstGeom>
        <a:solidFill>
          <a:schemeClr val="bg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495" tIns="23495" rIns="23495" bIns="2349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sz="3700" b="0" i="0" u="none" strike="noStrike" kern="1200" cap="none" normalizeH="0" baseline="0" dirty="0" smtClean="0">
              <a:ln>
                <a:noFill/>
              </a:ln>
              <a:solidFill>
                <a:schemeClr val="tx1"/>
              </a:solidFill>
              <a:effectLst/>
              <a:latin typeface="Arial" charset="0"/>
              <a:cs typeface="Arial" charset="0"/>
            </a:rPr>
            <a:t>Modeli</a:t>
          </a:r>
          <a:endParaRPr kumimoji="0" lang="en-US" sz="3700" b="0" i="0" u="none" strike="noStrike" kern="1200" cap="none" normalizeH="0" baseline="0" dirty="0" smtClean="0">
            <a:ln>
              <a:noFill/>
            </a:ln>
            <a:solidFill>
              <a:schemeClr val="tx1"/>
            </a:solidFill>
            <a:effectLst/>
            <a:latin typeface="Arial" charset="0"/>
            <a:cs typeface="Arial" charset="0"/>
          </a:endParaRPr>
        </a:p>
      </dsp:txBody>
      <dsp:txXfrm>
        <a:off x="3480821" y="2666292"/>
        <a:ext cx="2029956" cy="2029956"/>
      </dsp:txXfrm>
    </dsp:sp>
    <dsp:sp modelId="{0053FC22-D548-429C-8521-58D99F4210FA}">
      <dsp:nvSpPr>
        <dsp:cNvPr id="0" name=""/>
        <dsp:cNvSpPr/>
      </dsp:nvSpPr>
      <dsp:spPr>
        <a:xfrm rot="16200000">
          <a:off x="4189869" y="2340044"/>
          <a:ext cx="611860" cy="40637"/>
        </a:xfrm>
        <a:custGeom>
          <a:avLst/>
          <a:gdLst/>
          <a:ahLst/>
          <a:cxnLst/>
          <a:rect l="0" t="0" r="0" b="0"/>
          <a:pathLst>
            <a:path>
              <a:moveTo>
                <a:pt x="0" y="20318"/>
              </a:moveTo>
              <a:lnTo>
                <a:pt x="611860" y="20318"/>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16200000">
        <a:off x="4480503" y="2345066"/>
        <a:ext cx="30593" cy="30593"/>
      </dsp:txXfrm>
    </dsp:sp>
    <dsp:sp modelId="{4E3A9DFE-C302-49F5-B54D-1F0B4191D2F9}">
      <dsp:nvSpPr>
        <dsp:cNvPr id="0" name=""/>
        <dsp:cNvSpPr/>
      </dsp:nvSpPr>
      <dsp:spPr>
        <a:xfrm>
          <a:off x="3480821" y="24476"/>
          <a:ext cx="2029956" cy="2029956"/>
        </a:xfrm>
        <a:prstGeom prst="ellipse">
          <a:avLst/>
        </a:prstGeom>
        <a:solidFill>
          <a:schemeClr val="accent4">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300" b="0" i="0" u="none" strike="noStrike" kern="1200" cap="none" normalizeH="0" baseline="0" dirty="0" err="1" smtClean="0">
              <a:ln>
                <a:noFill/>
              </a:ln>
              <a:solidFill>
                <a:schemeClr val="tx1"/>
              </a:solidFill>
              <a:effectLst/>
              <a:latin typeface="Arial" charset="0"/>
              <a:cs typeface="Arial" charset="0"/>
            </a:rPr>
            <a:t>Ginott</a:t>
          </a:r>
          <a:endParaRPr kumimoji="0" lang="en-US" sz="2300" b="0" i="0" u="none" strike="noStrike" kern="1200" cap="none" normalizeH="0" baseline="0" dirty="0" smtClean="0">
            <a:ln>
              <a:noFill/>
            </a:ln>
            <a:solidFill>
              <a:schemeClr val="tx1"/>
            </a:solidFill>
            <a:effectLst/>
            <a:latin typeface="Arial" charset="0"/>
            <a:cs typeface="Arial" charset="0"/>
          </a:endParaRPr>
        </a:p>
      </dsp:txBody>
      <dsp:txXfrm>
        <a:off x="3480821" y="24476"/>
        <a:ext cx="2029956" cy="2029956"/>
      </dsp:txXfrm>
    </dsp:sp>
    <dsp:sp modelId="{CD20CBD0-5AAD-42AF-A40A-C23A99FB8895}">
      <dsp:nvSpPr>
        <dsp:cNvPr id="0" name=""/>
        <dsp:cNvSpPr/>
      </dsp:nvSpPr>
      <dsp:spPr>
        <a:xfrm rot="20520000">
          <a:off x="5446128" y="3252769"/>
          <a:ext cx="611860" cy="40637"/>
        </a:xfrm>
        <a:custGeom>
          <a:avLst/>
          <a:gdLst/>
          <a:ahLst/>
          <a:cxnLst/>
          <a:rect l="0" t="0" r="0" b="0"/>
          <a:pathLst>
            <a:path>
              <a:moveTo>
                <a:pt x="0" y="20318"/>
              </a:moveTo>
              <a:lnTo>
                <a:pt x="611860" y="20318"/>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20520000">
        <a:off x="5736762" y="3257791"/>
        <a:ext cx="30593" cy="30593"/>
      </dsp:txXfrm>
    </dsp:sp>
    <dsp:sp modelId="{7E599FEF-5774-4CFA-B896-7EFD7790B076}">
      <dsp:nvSpPr>
        <dsp:cNvPr id="0" name=""/>
        <dsp:cNvSpPr/>
      </dsp:nvSpPr>
      <dsp:spPr>
        <a:xfrm>
          <a:off x="5993338" y="1849926"/>
          <a:ext cx="2029956" cy="2029956"/>
        </a:xfrm>
        <a:prstGeom prst="ellipse">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kern="1200" cap="none" normalizeH="0" baseline="0" dirty="0" err="1" smtClean="0">
              <a:ln>
                <a:noFill/>
              </a:ln>
              <a:solidFill>
                <a:schemeClr val="tx1"/>
              </a:solidFill>
              <a:effectLst/>
              <a:latin typeface="Arial" charset="0"/>
              <a:cs typeface="Arial" charset="0"/>
            </a:rPr>
            <a:t>Glasser</a:t>
          </a:r>
          <a:endParaRPr kumimoji="0" lang="en-US" sz="1800" b="1" i="0" u="none" strike="noStrike" kern="1200" cap="none" normalizeH="0" baseline="0" dirty="0" smtClean="0">
            <a:ln>
              <a:noFill/>
            </a:ln>
            <a:solidFill>
              <a:schemeClr val="tx1"/>
            </a:solidFill>
            <a:effectLst/>
            <a:latin typeface="Arial" charset="0"/>
            <a:cs typeface="Arial" charset="0"/>
          </a:endParaRPr>
        </a:p>
      </dsp:txBody>
      <dsp:txXfrm>
        <a:off x="5993338" y="1849926"/>
        <a:ext cx="2029956" cy="2029956"/>
      </dsp:txXfrm>
    </dsp:sp>
    <dsp:sp modelId="{D210CCF5-60C2-46AA-8FEB-231856EB65C0}">
      <dsp:nvSpPr>
        <dsp:cNvPr id="0" name=""/>
        <dsp:cNvSpPr/>
      </dsp:nvSpPr>
      <dsp:spPr>
        <a:xfrm rot="3240000">
          <a:off x="4966280" y="4729589"/>
          <a:ext cx="611860" cy="40637"/>
        </a:xfrm>
        <a:custGeom>
          <a:avLst/>
          <a:gdLst/>
          <a:ahLst/>
          <a:cxnLst/>
          <a:rect l="0" t="0" r="0" b="0"/>
          <a:pathLst>
            <a:path>
              <a:moveTo>
                <a:pt x="0" y="20318"/>
              </a:moveTo>
              <a:lnTo>
                <a:pt x="611860" y="20318"/>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3240000">
        <a:off x="5256913" y="4734611"/>
        <a:ext cx="30593" cy="30593"/>
      </dsp:txXfrm>
    </dsp:sp>
    <dsp:sp modelId="{9E8250AD-9980-445D-8C08-93ECA5F347BB}">
      <dsp:nvSpPr>
        <dsp:cNvPr id="0" name=""/>
        <dsp:cNvSpPr/>
      </dsp:nvSpPr>
      <dsp:spPr>
        <a:xfrm>
          <a:off x="5033642" y="4803567"/>
          <a:ext cx="2029956" cy="2029956"/>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kern="1200" cap="none" normalizeH="0" baseline="0" dirty="0" smtClean="0">
              <a:ln>
                <a:noFill/>
              </a:ln>
              <a:solidFill>
                <a:schemeClr val="tx1"/>
              </a:solidFill>
              <a:effectLst/>
              <a:latin typeface="Arial" charset="0"/>
              <a:cs typeface="Arial" charset="0"/>
            </a:rPr>
            <a:t>Canter</a:t>
          </a:r>
        </a:p>
      </dsp:txBody>
      <dsp:txXfrm>
        <a:off x="5033642" y="4803567"/>
        <a:ext cx="2029956" cy="2029956"/>
      </dsp:txXfrm>
    </dsp:sp>
    <dsp:sp modelId="{8DDC652F-6FB5-43C0-966D-CB980B1D7818}">
      <dsp:nvSpPr>
        <dsp:cNvPr id="0" name=""/>
        <dsp:cNvSpPr/>
      </dsp:nvSpPr>
      <dsp:spPr>
        <a:xfrm rot="7560000">
          <a:off x="3413459" y="4729589"/>
          <a:ext cx="611860" cy="40637"/>
        </a:xfrm>
        <a:custGeom>
          <a:avLst/>
          <a:gdLst/>
          <a:ahLst/>
          <a:cxnLst/>
          <a:rect l="0" t="0" r="0" b="0"/>
          <a:pathLst>
            <a:path>
              <a:moveTo>
                <a:pt x="0" y="20318"/>
              </a:moveTo>
              <a:lnTo>
                <a:pt x="611860" y="20318"/>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7560000">
        <a:off x="3704092" y="4734611"/>
        <a:ext cx="30593" cy="30593"/>
      </dsp:txXfrm>
    </dsp:sp>
    <dsp:sp modelId="{08D24D20-22D3-4FD4-ADA7-FF5843A120CF}">
      <dsp:nvSpPr>
        <dsp:cNvPr id="0" name=""/>
        <dsp:cNvSpPr/>
      </dsp:nvSpPr>
      <dsp:spPr>
        <a:xfrm>
          <a:off x="1928000" y="4803567"/>
          <a:ext cx="2029956" cy="202995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sz="2000" b="1" i="0" u="none" strike="noStrike" kern="1200" cap="none" normalizeH="0" baseline="0" dirty="0" smtClean="0">
              <a:ln>
                <a:noFill/>
              </a:ln>
              <a:solidFill>
                <a:schemeClr val="tx1"/>
              </a:solidFill>
              <a:effectLst/>
              <a:latin typeface="Arial" charset="0"/>
              <a:cs typeface="Arial" charset="0"/>
            </a:rPr>
            <a:t>Skinner</a:t>
          </a:r>
          <a:endParaRPr kumimoji="0" lang="en-US" sz="2000" b="1" i="0" u="none" strike="noStrike" kern="1200" cap="none" normalizeH="0" baseline="0" dirty="0" smtClean="0">
            <a:ln>
              <a:noFill/>
            </a:ln>
            <a:solidFill>
              <a:schemeClr val="tx1"/>
            </a:solidFill>
            <a:effectLst/>
            <a:latin typeface="Arial" charset="0"/>
            <a:cs typeface="Arial" charset="0"/>
          </a:endParaRPr>
        </a:p>
      </dsp:txBody>
      <dsp:txXfrm>
        <a:off x="1928000" y="4803567"/>
        <a:ext cx="2029956" cy="2029956"/>
      </dsp:txXfrm>
    </dsp:sp>
    <dsp:sp modelId="{890DA14C-5D9D-4243-9243-6E9F77AAE4E1}">
      <dsp:nvSpPr>
        <dsp:cNvPr id="0" name=""/>
        <dsp:cNvSpPr/>
      </dsp:nvSpPr>
      <dsp:spPr>
        <a:xfrm rot="11880000">
          <a:off x="2933611" y="3252769"/>
          <a:ext cx="611860" cy="40637"/>
        </a:xfrm>
        <a:custGeom>
          <a:avLst/>
          <a:gdLst/>
          <a:ahLst/>
          <a:cxnLst/>
          <a:rect l="0" t="0" r="0" b="0"/>
          <a:pathLst>
            <a:path>
              <a:moveTo>
                <a:pt x="0" y="20318"/>
              </a:moveTo>
              <a:lnTo>
                <a:pt x="611860" y="20318"/>
              </a:lnTo>
            </a:path>
          </a:pathLst>
        </a:custGeom>
        <a:noFill/>
        <a:ln w="25400" cap="flat" cmpd="sng" algn="ctr">
          <a:solidFill>
            <a:schemeClr val="bg1"/>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hr-HR" sz="500" kern="1200"/>
        </a:p>
      </dsp:txBody>
      <dsp:txXfrm rot="11880000">
        <a:off x="3224244" y="3257791"/>
        <a:ext cx="30593" cy="30593"/>
      </dsp:txXfrm>
    </dsp:sp>
    <dsp:sp modelId="{5AA99BDC-9AC4-4C23-86BF-0C6E9018A96A}">
      <dsp:nvSpPr>
        <dsp:cNvPr id="0" name=""/>
        <dsp:cNvSpPr/>
      </dsp:nvSpPr>
      <dsp:spPr>
        <a:xfrm>
          <a:off x="968304" y="1849926"/>
          <a:ext cx="2029956" cy="2029956"/>
        </a:xfrm>
        <a:prstGeom prst="ellipse">
          <a:avLst/>
        </a:prstGeom>
        <a:solidFill>
          <a:srgbClr val="3333C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hr-HR" sz="2700" b="1" i="0" u="none" strike="noStrike" kern="1200" cap="none" normalizeH="0" baseline="0" dirty="0" err="1" smtClean="0">
              <a:ln>
                <a:noFill/>
              </a:ln>
              <a:solidFill>
                <a:schemeClr val="tx1"/>
              </a:solidFill>
              <a:effectLst/>
              <a:latin typeface="Arial" charset="0"/>
              <a:cs typeface="Arial" charset="0"/>
            </a:rPr>
            <a:t>Dreikurs</a:t>
          </a:r>
          <a:endParaRPr kumimoji="0" lang="en-US" sz="2700" b="1" i="0" u="none" strike="noStrike" kern="1200" cap="none" normalizeH="0" baseline="0" dirty="0" smtClean="0">
            <a:ln>
              <a:noFill/>
            </a:ln>
            <a:solidFill>
              <a:schemeClr val="tx1"/>
            </a:solidFill>
            <a:effectLst/>
            <a:latin typeface="Arial" charset="0"/>
            <a:cs typeface="Arial" charset="0"/>
          </a:endParaRPr>
        </a:p>
      </dsp:txBody>
      <dsp:txXfrm>
        <a:off x="968304" y="1849926"/>
        <a:ext cx="2029956" cy="202995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9C800B5-74EE-4FF8-8D6C-26BD3947692D}">
      <dsp:nvSpPr>
        <dsp:cNvPr id="0" name=""/>
        <dsp:cNvSpPr/>
      </dsp:nvSpPr>
      <dsp:spPr>
        <a:xfrm>
          <a:off x="4147343" y="1050213"/>
          <a:ext cx="1738174" cy="464070"/>
        </a:xfrm>
        <a:custGeom>
          <a:avLst/>
          <a:gdLst/>
          <a:ahLst/>
          <a:cxnLst/>
          <a:rect l="0" t="0" r="0" b="0"/>
          <a:pathLst>
            <a:path>
              <a:moveTo>
                <a:pt x="0" y="0"/>
              </a:moveTo>
              <a:lnTo>
                <a:pt x="0" y="232035"/>
              </a:lnTo>
              <a:lnTo>
                <a:pt x="1738174" y="232035"/>
              </a:lnTo>
              <a:lnTo>
                <a:pt x="1738174" y="464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3601AB6-DF7F-447E-96F7-CA006DF25FF0}">
      <dsp:nvSpPr>
        <dsp:cNvPr id="0" name=""/>
        <dsp:cNvSpPr/>
      </dsp:nvSpPr>
      <dsp:spPr>
        <a:xfrm>
          <a:off x="2334000" y="1050213"/>
          <a:ext cx="1813342" cy="464070"/>
        </a:xfrm>
        <a:custGeom>
          <a:avLst/>
          <a:gdLst/>
          <a:ahLst/>
          <a:cxnLst/>
          <a:rect l="0" t="0" r="0" b="0"/>
          <a:pathLst>
            <a:path>
              <a:moveTo>
                <a:pt x="1813342" y="0"/>
              </a:moveTo>
              <a:lnTo>
                <a:pt x="1813342" y="232035"/>
              </a:lnTo>
              <a:lnTo>
                <a:pt x="0" y="232035"/>
              </a:lnTo>
              <a:lnTo>
                <a:pt x="0" y="46407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451689-2667-493B-8650-0F81299A52F4}">
      <dsp:nvSpPr>
        <dsp:cNvPr id="0" name=""/>
        <dsp:cNvSpPr/>
      </dsp:nvSpPr>
      <dsp:spPr>
        <a:xfrm>
          <a:off x="2296344" y="807"/>
          <a:ext cx="3701997" cy="104940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sz="2000" b="0" i="0" u="none" strike="noStrike" kern="1200"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solidFill>
              <a:effectLst/>
              <a:latin typeface="Arial" charset="0"/>
            </a:rPr>
            <a:t>POTKREPLJENJA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err="1" smtClean="0">
              <a:ln>
                <a:noFill/>
              </a:ln>
              <a:solidFill>
                <a:schemeClr val="bg1"/>
              </a:solidFill>
              <a:effectLst/>
              <a:latin typeface="Arial" charset="0"/>
            </a:rPr>
            <a:t>povećavaju</a:t>
          </a:r>
          <a:r>
            <a:rPr kumimoji="0" lang="en-US" sz="1800" b="0" i="0" u="none" strike="noStrike" kern="1200" cap="none" normalizeH="0" baseline="0" dirty="0" smtClean="0">
              <a:ln>
                <a:noFill/>
              </a:ln>
              <a:solidFill>
                <a:schemeClr val="bg1"/>
              </a:solidFill>
              <a:effectLst/>
              <a:latin typeface="Arial" charset="0"/>
            </a:rPr>
            <a:t> </a:t>
          </a:r>
          <a:r>
            <a:rPr kumimoji="0" lang="en-US" sz="1800" b="0" i="0" u="none" strike="noStrike" kern="1200" cap="none" normalizeH="0" baseline="0" dirty="0" err="1" smtClean="0">
              <a:ln>
                <a:noFill/>
              </a:ln>
              <a:solidFill>
                <a:schemeClr val="bg1"/>
              </a:solidFill>
              <a:effectLst/>
              <a:latin typeface="Arial" charset="0"/>
            </a:rPr>
            <a:t>vjerojatnost</a:t>
          </a:r>
          <a:r>
            <a:rPr kumimoji="0" lang="en-US" sz="1800" b="0" i="0" u="none" strike="noStrike" kern="1200" cap="none" normalizeH="0" baseline="0" dirty="0" smtClean="0">
              <a:ln>
                <a:noFill/>
              </a:ln>
              <a:solidFill>
                <a:schemeClr val="bg1"/>
              </a:solidFill>
              <a:effectLst/>
              <a:latin typeface="Arial" charset="0"/>
            </a:rPr>
            <a:t> </a:t>
          </a:r>
          <a:r>
            <a:rPr kumimoji="0" lang="en-US" sz="1800" b="0" i="0" u="none" strike="noStrike" kern="1200" cap="none" normalizeH="0" baseline="0" dirty="0" err="1" smtClean="0">
              <a:ln>
                <a:noFill/>
              </a:ln>
              <a:solidFill>
                <a:schemeClr val="bg1"/>
              </a:solidFill>
              <a:effectLst/>
              <a:latin typeface="Arial" charset="0"/>
            </a:rPr>
            <a:t>ponašanja</a:t>
          </a:r>
          <a:endParaRPr kumimoji="0" lang="en-US" sz="1800" b="0" i="0" u="none" strike="noStrike" kern="1200" cap="none" normalizeH="0" baseline="0" dirty="0" smtClean="0">
            <a:ln>
              <a:noFill/>
            </a:ln>
            <a:solidFill>
              <a:schemeClr val="bg1"/>
            </a:solidFill>
            <a:effectLst/>
            <a:latin typeface="Arial" charset="0"/>
          </a:endParaRPr>
        </a:p>
      </dsp:txBody>
      <dsp:txXfrm>
        <a:off x="2296344" y="807"/>
        <a:ext cx="3701997" cy="1049406"/>
      </dsp:txXfrm>
    </dsp:sp>
    <dsp:sp modelId="{968D8FF1-A70F-46EF-BF2D-E0CF99BAFA2C}">
      <dsp:nvSpPr>
        <dsp:cNvPr id="0" name=""/>
        <dsp:cNvSpPr/>
      </dsp:nvSpPr>
      <dsp:spPr>
        <a:xfrm>
          <a:off x="827860" y="1514284"/>
          <a:ext cx="3012279" cy="12237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solidFill>
              <a:effectLst/>
              <a:latin typeface="Arial" charset="0"/>
            </a:rPr>
            <a:t>POZITIVNA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solidFill>
              <a:effectLst/>
              <a:latin typeface="Arial" charset="0"/>
            </a:rPr>
            <a:t>ZADAVANJEM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err="1" smtClean="0">
              <a:ln>
                <a:noFill/>
              </a:ln>
              <a:solidFill>
                <a:schemeClr val="bg1"/>
              </a:solidFill>
              <a:effectLst/>
              <a:latin typeface="Arial" charset="0"/>
            </a:rPr>
            <a:t>ugodnih</a:t>
          </a:r>
          <a:r>
            <a:rPr kumimoji="0" lang="en-US" sz="1800" b="0" i="0" u="none" strike="noStrike" kern="1200" cap="none" normalizeH="0" baseline="0" dirty="0" smtClean="0">
              <a:ln>
                <a:noFill/>
              </a:ln>
              <a:solidFill>
                <a:schemeClr val="bg1"/>
              </a:solidFill>
              <a:effectLst/>
              <a:latin typeface="Arial" charset="0"/>
            </a:rPr>
            <a:t> </a:t>
          </a:r>
          <a:r>
            <a:rPr kumimoji="0" lang="en-US" sz="1800" b="0" i="0" u="none" strike="noStrike" kern="1200" cap="none" normalizeH="0" baseline="0" dirty="0" err="1" smtClean="0">
              <a:ln>
                <a:noFill/>
              </a:ln>
              <a:solidFill>
                <a:schemeClr val="bg1"/>
              </a:solidFill>
              <a:effectLst/>
              <a:latin typeface="Arial" charset="0"/>
            </a:rPr>
            <a:t>podražaja</a:t>
          </a:r>
          <a:endParaRPr kumimoji="0" lang="en-US" sz="1800" b="0" i="0" u="none" strike="noStrike" kern="1200" cap="none" normalizeH="0" baseline="0" dirty="0" smtClean="0">
            <a:ln>
              <a:noFill/>
            </a:ln>
            <a:solidFill>
              <a:schemeClr val="bg1"/>
            </a:solidFill>
            <a:effectLst/>
            <a:latin typeface="Arial" charset="0"/>
          </a:endParaRPr>
        </a:p>
      </dsp:txBody>
      <dsp:txXfrm>
        <a:off x="827860" y="1514284"/>
        <a:ext cx="3012279" cy="1223775"/>
      </dsp:txXfrm>
    </dsp:sp>
    <dsp:sp modelId="{904B8894-AF2E-4A84-AAD4-58B29396401C}">
      <dsp:nvSpPr>
        <dsp:cNvPr id="0" name=""/>
        <dsp:cNvSpPr/>
      </dsp:nvSpPr>
      <dsp:spPr>
        <a:xfrm>
          <a:off x="4304210" y="1514284"/>
          <a:ext cx="3162615" cy="126303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hr-HR" sz="2000" b="0" i="0" u="none" strike="noStrike" kern="1200"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bg1"/>
              </a:solidFill>
              <a:effectLst/>
              <a:latin typeface="Arial" charset="0"/>
            </a:rPr>
            <a:t>NEGATIVNA USKRAĆIVANJEM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kern="1200" cap="none" normalizeH="0" baseline="0" dirty="0" err="1" smtClean="0">
              <a:ln>
                <a:noFill/>
              </a:ln>
              <a:solidFill>
                <a:schemeClr val="bg1"/>
              </a:solidFill>
              <a:effectLst/>
              <a:latin typeface="Arial" charset="0"/>
            </a:rPr>
            <a:t>neugodnih</a:t>
          </a:r>
          <a:r>
            <a:rPr kumimoji="0" lang="en-US" sz="1800" b="0" i="0" u="none" strike="noStrike" kern="1200" cap="none" normalizeH="0" baseline="0" dirty="0" smtClean="0">
              <a:ln>
                <a:noFill/>
              </a:ln>
              <a:solidFill>
                <a:schemeClr val="bg1"/>
              </a:solidFill>
              <a:effectLst/>
              <a:latin typeface="Arial" charset="0"/>
            </a:rPr>
            <a:t> </a:t>
          </a:r>
          <a:r>
            <a:rPr kumimoji="0" lang="en-US" sz="1800" b="0" i="0" u="none" strike="noStrike" kern="1200" cap="none" normalizeH="0" baseline="0" dirty="0" err="1" smtClean="0">
              <a:ln>
                <a:noFill/>
              </a:ln>
              <a:solidFill>
                <a:schemeClr val="bg1"/>
              </a:solidFill>
              <a:effectLst/>
              <a:latin typeface="Arial" charset="0"/>
            </a:rPr>
            <a:t>podražaja</a:t>
          </a:r>
          <a:endParaRPr kumimoji="0" lang="en-US" sz="1800" b="0" i="0" u="none" strike="noStrike" kern="1200"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600" b="0" i="0" u="none" strike="noStrike" kern="1200" cap="none" normalizeH="0" baseline="0" dirty="0" smtClean="0">
            <a:ln>
              <a:noFill/>
            </a:ln>
            <a:solidFill>
              <a:schemeClr val="tx1"/>
            </a:solidFill>
            <a:effectLst/>
            <a:latin typeface="Arial" charset="0"/>
          </a:endParaRPr>
        </a:p>
      </dsp:txBody>
      <dsp:txXfrm>
        <a:off x="4304210" y="1514284"/>
        <a:ext cx="3162615" cy="126303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38D570-13BF-4907-920B-241818C539B1}">
      <dsp:nvSpPr>
        <dsp:cNvPr id="0" name=""/>
        <dsp:cNvSpPr/>
      </dsp:nvSpPr>
      <dsp:spPr>
        <a:xfrm>
          <a:off x="4114799" y="1291011"/>
          <a:ext cx="1561986" cy="542177"/>
        </a:xfrm>
        <a:custGeom>
          <a:avLst/>
          <a:gdLst/>
          <a:ahLst/>
          <a:cxnLst/>
          <a:rect l="0" t="0" r="0" b="0"/>
          <a:pathLst>
            <a:path>
              <a:moveTo>
                <a:pt x="0" y="0"/>
              </a:moveTo>
              <a:lnTo>
                <a:pt x="0" y="271088"/>
              </a:lnTo>
              <a:lnTo>
                <a:pt x="1561986" y="271088"/>
              </a:lnTo>
              <a:lnTo>
                <a:pt x="1561986" y="542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5D13C0-4AEF-45D6-9098-82EDD6812C0E}">
      <dsp:nvSpPr>
        <dsp:cNvPr id="0" name=""/>
        <dsp:cNvSpPr/>
      </dsp:nvSpPr>
      <dsp:spPr>
        <a:xfrm>
          <a:off x="2552813" y="1291011"/>
          <a:ext cx="1561986" cy="542177"/>
        </a:xfrm>
        <a:custGeom>
          <a:avLst/>
          <a:gdLst/>
          <a:ahLst/>
          <a:cxnLst/>
          <a:rect l="0" t="0" r="0" b="0"/>
          <a:pathLst>
            <a:path>
              <a:moveTo>
                <a:pt x="1561986" y="0"/>
              </a:moveTo>
              <a:lnTo>
                <a:pt x="1561986" y="271088"/>
              </a:lnTo>
              <a:lnTo>
                <a:pt x="0" y="271088"/>
              </a:lnTo>
              <a:lnTo>
                <a:pt x="0" y="54217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4893ACD-4730-4C14-BB95-7CC8866D9288}">
      <dsp:nvSpPr>
        <dsp:cNvPr id="0" name=""/>
        <dsp:cNvSpPr/>
      </dsp:nvSpPr>
      <dsp:spPr>
        <a:xfrm>
          <a:off x="2823902" y="113"/>
          <a:ext cx="2581795" cy="12908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kern="1200" cap="none" normalizeH="0" baseline="0" dirty="0" smtClean="0">
              <a:ln>
                <a:noFill/>
              </a:ln>
              <a:solidFill>
                <a:schemeClr val="bg1"/>
              </a:solidFill>
              <a:effectLst/>
              <a:latin typeface="Arial" charset="0"/>
            </a:rPr>
            <a:t>KAZNE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err="1" smtClean="0">
              <a:ln>
                <a:noFill/>
              </a:ln>
              <a:solidFill>
                <a:schemeClr val="bg1"/>
              </a:solidFill>
              <a:effectLst/>
              <a:latin typeface="Arial" charset="0"/>
            </a:rPr>
            <a:t>smanjuju</a:t>
          </a:r>
          <a:r>
            <a:rPr kumimoji="0" lang="en-US" sz="2100" b="0" i="0" u="none" strike="noStrike" kern="1200" cap="none" normalizeH="0" baseline="0" dirty="0" smtClean="0">
              <a:ln>
                <a:noFill/>
              </a:ln>
              <a:solidFill>
                <a:schemeClr val="bg1"/>
              </a:solidFill>
              <a:effectLst/>
              <a:latin typeface="Arial" charset="0"/>
            </a:rPr>
            <a:t> </a:t>
          </a:r>
          <a:r>
            <a:rPr kumimoji="0" lang="en-US" sz="2100" b="0" i="0" u="none" strike="noStrike" kern="1200" cap="none" normalizeH="0" baseline="0" dirty="0" err="1" smtClean="0">
              <a:ln>
                <a:noFill/>
              </a:ln>
              <a:solidFill>
                <a:schemeClr val="bg1"/>
              </a:solidFill>
              <a:effectLst/>
              <a:latin typeface="Arial" charset="0"/>
            </a:rPr>
            <a:t>vjerojatnost</a:t>
          </a:r>
          <a:r>
            <a:rPr kumimoji="0" lang="en-US" sz="2100" b="0" i="0" u="none" strike="noStrike" kern="1200" cap="none" normalizeH="0" baseline="0" dirty="0" smtClean="0">
              <a:ln>
                <a:noFill/>
              </a:ln>
              <a:solidFill>
                <a:schemeClr val="bg1"/>
              </a:solidFill>
              <a:effectLst/>
              <a:latin typeface="Arial" charset="0"/>
            </a:rPr>
            <a:t> </a:t>
          </a:r>
          <a:r>
            <a:rPr kumimoji="0" lang="en-US" sz="2100" b="0" i="0" u="none" strike="noStrike" kern="1200" cap="none" normalizeH="0" baseline="0" dirty="0" err="1" smtClean="0">
              <a:ln>
                <a:noFill/>
              </a:ln>
              <a:solidFill>
                <a:schemeClr val="bg1"/>
              </a:solidFill>
              <a:effectLst/>
              <a:latin typeface="Arial" charset="0"/>
            </a:rPr>
            <a:t>ponašanja</a:t>
          </a:r>
          <a:endParaRPr kumimoji="0" lang="en-US" sz="2100" b="0" i="0" u="none" strike="noStrike" kern="1200" cap="none" normalizeH="0" baseline="0" dirty="0" smtClean="0">
            <a:ln>
              <a:noFill/>
            </a:ln>
            <a:solidFill>
              <a:schemeClr val="bg1"/>
            </a:solidFill>
            <a:effectLst/>
            <a:latin typeface="Arial" charset="0"/>
          </a:endParaRPr>
        </a:p>
      </dsp:txBody>
      <dsp:txXfrm>
        <a:off x="2823902" y="113"/>
        <a:ext cx="2581795" cy="1290897"/>
      </dsp:txXfrm>
    </dsp:sp>
    <dsp:sp modelId="{0984260A-A439-4B5B-8B63-7BF283C0B37A}">
      <dsp:nvSpPr>
        <dsp:cNvPr id="0" name=""/>
        <dsp:cNvSpPr/>
      </dsp:nvSpPr>
      <dsp:spPr>
        <a:xfrm>
          <a:off x="1261915" y="1833188"/>
          <a:ext cx="2581795" cy="12908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kern="1200" cap="none" normalizeH="0" baseline="0" dirty="0" smtClean="0">
              <a:ln>
                <a:noFill/>
              </a:ln>
              <a:solidFill>
                <a:schemeClr val="bg1"/>
              </a:solidFill>
              <a:effectLst/>
              <a:latin typeface="Arial" charset="0"/>
            </a:rPr>
            <a:t>ZADAVANJEM</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err="1" smtClean="0">
              <a:ln>
                <a:noFill/>
              </a:ln>
              <a:solidFill>
                <a:schemeClr val="bg1"/>
              </a:solidFill>
              <a:effectLst/>
              <a:latin typeface="Arial" charset="0"/>
            </a:rPr>
            <a:t>neugodnih</a:t>
          </a:r>
          <a:r>
            <a:rPr kumimoji="0" lang="en-US" sz="2100" b="0" i="0" u="none" strike="noStrike" kern="1200" cap="none" normalizeH="0" baseline="0" dirty="0" smtClean="0">
              <a:ln>
                <a:noFill/>
              </a:ln>
              <a:solidFill>
                <a:schemeClr val="bg1"/>
              </a:solidFill>
              <a:effectLst/>
              <a:latin typeface="Arial" charset="0"/>
            </a:rPr>
            <a:t> </a:t>
          </a:r>
          <a:r>
            <a:rPr kumimoji="0" lang="en-US" sz="2100" b="0" i="0" u="none" strike="noStrike" kern="1200" cap="none" normalizeH="0" baseline="0" dirty="0" err="1" smtClean="0">
              <a:ln>
                <a:noFill/>
              </a:ln>
              <a:solidFill>
                <a:schemeClr val="bg1"/>
              </a:solidFill>
              <a:effectLst/>
              <a:latin typeface="Arial" charset="0"/>
            </a:rPr>
            <a:t>podražaja</a:t>
          </a:r>
          <a:endParaRPr kumimoji="0" lang="en-US" sz="2100" b="0" i="0" u="none" strike="noStrike" kern="1200" cap="none" normalizeH="0" baseline="0" dirty="0" smtClean="0">
            <a:ln>
              <a:noFill/>
            </a:ln>
            <a:solidFill>
              <a:schemeClr val="bg1"/>
            </a:solidFill>
            <a:effectLst/>
            <a:latin typeface="Arial" charset="0"/>
          </a:endParaRPr>
        </a:p>
      </dsp:txBody>
      <dsp:txXfrm>
        <a:off x="1261915" y="1833188"/>
        <a:ext cx="2581795" cy="1290897"/>
      </dsp:txXfrm>
    </dsp:sp>
    <dsp:sp modelId="{2A4AD2C1-65F8-444D-A4EF-ADACE499B3B6}">
      <dsp:nvSpPr>
        <dsp:cNvPr id="0" name=""/>
        <dsp:cNvSpPr/>
      </dsp:nvSpPr>
      <dsp:spPr>
        <a:xfrm>
          <a:off x="4385888" y="1833188"/>
          <a:ext cx="2581795" cy="129089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1" i="0" u="none" strike="noStrike" kern="1200" cap="none" normalizeH="0" baseline="0" dirty="0" smtClean="0">
              <a:ln>
                <a:noFill/>
              </a:ln>
              <a:solidFill>
                <a:schemeClr val="bg1"/>
              </a:solidFill>
              <a:effectLst/>
              <a:latin typeface="Arial" charset="0"/>
            </a:rPr>
            <a:t>USKRAĆIVANJEM</a:t>
          </a:r>
          <a:endParaRPr kumimoji="0" lang="hr-HR" sz="2100" b="1" i="0" u="none" strike="noStrike" kern="1200"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kern="1200" cap="none" normalizeH="0" baseline="0" dirty="0" err="1" smtClean="0">
              <a:ln>
                <a:noFill/>
              </a:ln>
              <a:solidFill>
                <a:schemeClr val="bg1"/>
              </a:solidFill>
              <a:effectLst/>
              <a:latin typeface="Arial" charset="0"/>
            </a:rPr>
            <a:t>ugodnih</a:t>
          </a:r>
          <a:r>
            <a:rPr kumimoji="0" lang="en-US" sz="2100" b="0" i="0" u="none" strike="noStrike" kern="1200" cap="none" normalizeH="0" baseline="0" dirty="0" smtClean="0">
              <a:ln>
                <a:noFill/>
              </a:ln>
              <a:solidFill>
                <a:schemeClr val="bg1"/>
              </a:solidFill>
              <a:effectLst/>
              <a:latin typeface="Arial" charset="0"/>
            </a:rPr>
            <a:t> </a:t>
          </a:r>
          <a:r>
            <a:rPr kumimoji="0" lang="en-US" sz="2100" b="0" i="0" u="none" strike="noStrike" kern="1200" cap="none" normalizeH="0" baseline="0" dirty="0" err="1" smtClean="0">
              <a:ln>
                <a:noFill/>
              </a:ln>
              <a:solidFill>
                <a:schemeClr val="bg1"/>
              </a:solidFill>
              <a:effectLst/>
              <a:latin typeface="Arial" charset="0"/>
            </a:rPr>
            <a:t>podražaja</a:t>
          </a:r>
          <a:endParaRPr kumimoji="0" lang="en-US" sz="2100" b="0" i="0" u="none" strike="noStrike" kern="1200" cap="none" normalizeH="0" baseline="0" dirty="0" smtClean="0">
            <a:ln>
              <a:noFill/>
            </a:ln>
            <a:solidFill>
              <a:schemeClr val="bg1"/>
            </a:solidFill>
            <a:effectLst/>
            <a:latin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100" b="0" i="0" u="none" strike="noStrike" kern="1200" cap="none" normalizeH="0" baseline="0" dirty="0" smtClean="0">
            <a:ln>
              <a:noFill/>
            </a:ln>
            <a:solidFill>
              <a:schemeClr val="tx1"/>
            </a:solidFill>
            <a:effectLst/>
            <a:latin typeface="Arial" charset="0"/>
          </a:endParaRPr>
        </a:p>
      </dsp:txBody>
      <dsp:txXfrm>
        <a:off x="4385888" y="1833188"/>
        <a:ext cx="2581795" cy="1290897"/>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sz="quarter" idx="1"/>
          </p:nvPr>
        </p:nvSpPr>
        <p:spPr>
          <a:xfrm>
            <a:off x="3777607" y="0"/>
            <a:ext cx="2889938" cy="496332"/>
          </a:xfrm>
          <a:prstGeom prst="rect">
            <a:avLst/>
          </a:prstGeom>
        </p:spPr>
        <p:txBody>
          <a:bodyPr vert="horz" lIns="91440" tIns="45720" rIns="91440" bIns="45720" rtlCol="0"/>
          <a:lstStyle>
            <a:lvl1pPr algn="r">
              <a:defRPr sz="1200"/>
            </a:lvl1pPr>
          </a:lstStyle>
          <a:p>
            <a:fld id="{ED624EF5-A598-4FBA-999D-2DE4E811D576}" type="datetimeFigureOut">
              <a:rPr lang="sr-Latn-CS" smtClean="0"/>
              <a:pPr/>
              <a:t>26.1.2013</a:t>
            </a:fld>
            <a:endParaRPr lang="hr-HR"/>
          </a:p>
        </p:txBody>
      </p:sp>
      <p:sp>
        <p:nvSpPr>
          <p:cNvPr id="4" name="Rezervirano mjesto podnožja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hr-HR"/>
          </a:p>
        </p:txBody>
      </p:sp>
      <p:sp>
        <p:nvSpPr>
          <p:cNvPr id="5" name="Rezervirano mjesto broja slajda 4"/>
          <p:cNvSpPr>
            <a:spLocks noGrp="1"/>
          </p:cNvSpPr>
          <p:nvPr>
            <p:ph type="sldNum" sz="quarter" idx="3"/>
          </p:nvPr>
        </p:nvSpPr>
        <p:spPr>
          <a:xfrm>
            <a:off x="3777607" y="9428583"/>
            <a:ext cx="2889938" cy="496332"/>
          </a:xfrm>
          <a:prstGeom prst="rect">
            <a:avLst/>
          </a:prstGeom>
        </p:spPr>
        <p:txBody>
          <a:bodyPr vert="horz" lIns="91440" tIns="45720" rIns="91440" bIns="45720" rtlCol="0" anchor="b"/>
          <a:lstStyle>
            <a:lvl1pPr algn="r">
              <a:defRPr sz="1200"/>
            </a:lvl1pPr>
          </a:lstStyle>
          <a:p>
            <a:fld id="{D0B47465-9963-42CD-A1FE-5B2DA271C06A}" type="slidenum">
              <a:rPr lang="hr-HR" smtClean="0"/>
              <a:pPr/>
              <a:t>‹#›</a:t>
            </a:fld>
            <a:endParaRPr lang="hr-H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glavlja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hr-HR"/>
          </a:p>
        </p:txBody>
      </p:sp>
      <p:sp>
        <p:nvSpPr>
          <p:cNvPr id="3" name="Rezervirano mjesto datuma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E2ECE64B-5513-4979-AC51-AD58BAA7C7E1}" type="datetimeFigureOut">
              <a:rPr lang="sr-Latn-CS" smtClean="0"/>
              <a:pPr/>
              <a:t>26.1.2013</a:t>
            </a:fld>
            <a:endParaRPr lang="hr-HR"/>
          </a:p>
        </p:txBody>
      </p:sp>
      <p:sp>
        <p:nvSpPr>
          <p:cNvPr id="4" name="Rezervirano mjesto slike slajda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hr-HR"/>
          </a:p>
        </p:txBody>
      </p:sp>
      <p:sp>
        <p:nvSpPr>
          <p:cNvPr id="5" name="Rezervirano mjesto bilježaka 4"/>
          <p:cNvSpPr>
            <a:spLocks noGrp="1"/>
          </p:cNvSpPr>
          <p:nvPr>
            <p:ph type="body" sz="quarter" idx="3"/>
          </p:nvPr>
        </p:nvSpPr>
        <p:spPr>
          <a:xfrm>
            <a:off x="666909" y="4715153"/>
            <a:ext cx="5335270" cy="4466987"/>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6" name="Rezervirano mjesto podnožja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hr-HR"/>
          </a:p>
        </p:txBody>
      </p:sp>
      <p:sp>
        <p:nvSpPr>
          <p:cNvPr id="7" name="Rezervirano mjesto broja slajda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B15690BB-F117-4F76-9B0E-72729DB35884}" type="slidenum">
              <a:rPr lang="hr-HR" smtClean="0"/>
              <a:pPr/>
              <a:t>‹#›</a:t>
            </a:fld>
            <a:endParaRPr lang="hr-HR"/>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a:p>
        </p:txBody>
      </p:sp>
      <p:sp>
        <p:nvSpPr>
          <p:cNvPr id="4" name="Rezervirano mjesto broja slajda 3"/>
          <p:cNvSpPr>
            <a:spLocks noGrp="1"/>
          </p:cNvSpPr>
          <p:nvPr>
            <p:ph type="sldNum" sz="quarter" idx="10"/>
          </p:nvPr>
        </p:nvSpPr>
        <p:spPr/>
        <p:txBody>
          <a:bodyPr/>
          <a:lstStyle/>
          <a:p>
            <a:fld id="{B15690BB-F117-4F76-9B0E-72729DB35884}" type="slidenum">
              <a:rPr lang="hr-HR" smtClean="0"/>
              <a:pPr/>
              <a:t>1</a:t>
            </a:fld>
            <a:endParaRPr lang="hr-H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a:p>
        </p:txBody>
      </p:sp>
      <p:sp>
        <p:nvSpPr>
          <p:cNvPr id="4" name="Rezervirano mjesto broja slajda 3"/>
          <p:cNvSpPr>
            <a:spLocks noGrp="1"/>
          </p:cNvSpPr>
          <p:nvPr>
            <p:ph type="sldNum" sz="quarter" idx="10"/>
          </p:nvPr>
        </p:nvSpPr>
        <p:spPr/>
        <p:txBody>
          <a:bodyPr/>
          <a:lstStyle/>
          <a:p>
            <a:fld id="{245CE0DF-5BAD-4F93-B640-0C3D5F427916}" type="slidenum">
              <a:rPr lang="hr-HR" smtClean="0"/>
              <a:pPr/>
              <a:t>31</a:t>
            </a:fld>
            <a:endParaRPr lang="hr-H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a:p>
        </p:txBody>
      </p:sp>
      <p:sp>
        <p:nvSpPr>
          <p:cNvPr id="4" name="Rezervirano mjesto broja slajda 3"/>
          <p:cNvSpPr>
            <a:spLocks noGrp="1"/>
          </p:cNvSpPr>
          <p:nvPr>
            <p:ph type="sldNum" sz="quarter" idx="10"/>
          </p:nvPr>
        </p:nvSpPr>
        <p:spPr/>
        <p:txBody>
          <a:bodyPr/>
          <a:lstStyle/>
          <a:p>
            <a:fld id="{245CE0DF-5BAD-4F93-B640-0C3D5F427916}" type="slidenum">
              <a:rPr lang="hr-HR" smtClean="0"/>
              <a:pPr/>
              <a:t>32</a:t>
            </a:fld>
            <a:endParaRPr lang="hr-H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a:p>
        </p:txBody>
      </p:sp>
      <p:sp>
        <p:nvSpPr>
          <p:cNvPr id="4" name="Rezervirano mjesto broja slajda 3"/>
          <p:cNvSpPr>
            <a:spLocks noGrp="1"/>
          </p:cNvSpPr>
          <p:nvPr>
            <p:ph type="sldNum" sz="quarter" idx="10"/>
          </p:nvPr>
        </p:nvSpPr>
        <p:spPr/>
        <p:txBody>
          <a:bodyPr/>
          <a:lstStyle/>
          <a:p>
            <a:fld id="{245CE0DF-5BAD-4F93-B640-0C3D5F427916}" type="slidenum">
              <a:rPr lang="hr-HR" smtClean="0"/>
              <a:pPr/>
              <a:t>33</a:t>
            </a:fld>
            <a:endParaRPr lang="hr-H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r>
              <a:rPr lang="hr-HR" smtClean="0"/>
              <a:t> </a:t>
            </a:r>
            <a:endParaRPr lang="hr-HR" dirty="0"/>
          </a:p>
        </p:txBody>
      </p:sp>
      <p:sp>
        <p:nvSpPr>
          <p:cNvPr id="4" name="Rezervirano mjesto broja slajda 3"/>
          <p:cNvSpPr>
            <a:spLocks noGrp="1"/>
          </p:cNvSpPr>
          <p:nvPr>
            <p:ph type="sldNum" sz="quarter" idx="10"/>
          </p:nvPr>
        </p:nvSpPr>
        <p:spPr/>
        <p:txBody>
          <a:bodyPr/>
          <a:lstStyle/>
          <a:p>
            <a:pPr>
              <a:defRPr/>
            </a:pPr>
            <a:fld id="{89E0BF50-70C3-462E-8721-2A9C650A8EE5}" type="slidenum">
              <a:rPr lang="en-US" smtClean="0"/>
              <a:pPr>
                <a:defRPr/>
              </a:pPr>
              <a:t>36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hr-HR" dirty="0" smtClean="0"/>
              <a:t> </a:t>
            </a:r>
            <a:endParaRPr lang="en-US" dirty="0"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37E671-F688-4FA4-8CAF-CFDF64ECA9D6}" type="slidenum">
              <a:rPr lang="en-US"/>
              <a:pPr/>
              <a:t>44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dirty="0"/>
          </a:p>
        </p:txBody>
      </p:sp>
      <p:sp>
        <p:nvSpPr>
          <p:cNvPr id="4" name="Rezervirano mjesto broja slajda 3"/>
          <p:cNvSpPr>
            <a:spLocks noGrp="1"/>
          </p:cNvSpPr>
          <p:nvPr>
            <p:ph type="sldNum" sz="quarter" idx="10"/>
          </p:nvPr>
        </p:nvSpPr>
        <p:spPr/>
        <p:txBody>
          <a:bodyPr/>
          <a:lstStyle/>
          <a:p>
            <a:pPr>
              <a:defRPr/>
            </a:pPr>
            <a:fld id="{89E0BF50-70C3-462E-8721-2A9C650A8EE5}" type="slidenum">
              <a:rPr lang="en-US" smtClean="0"/>
              <a:pPr>
                <a:defRPr/>
              </a:pPr>
              <a:t>45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85413A-6381-4806-91E5-33F86C7EA717}" type="slidenum">
              <a:rPr lang="en-CA"/>
              <a:pPr/>
              <a:t>54</a:t>
            </a:fld>
            <a:endParaRPr lang="en-CA"/>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C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After much criticism of his “assertive” approach, Canter and his wife have gone to great lengths to promote the positive elements of assertive discipline.  </a:t>
            </a:r>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AB1285-0E37-4360-B48E-ACD1AF9E871C}" type="slidenum">
              <a:rPr lang="en-US"/>
              <a:pPr/>
              <a:t>58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B6EF47-E085-4648-A555-1DDB4456079E}" type="slidenum">
              <a:rPr lang="en-US"/>
              <a:pPr/>
              <a:t>64</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hr-H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9681A8-CDD9-48E1-8471-4C350DC57C5B}" type="slidenum">
              <a:rPr lang="en-US"/>
              <a:pPr/>
              <a:t>67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pPr eaLnBrk="0" hangingPunct="0"/>
            <a:r>
              <a:rPr lang="hr-HR" dirty="0" smtClean="0">
                <a:latin typeface="Times New Roman" pitchFamily="18" charset="0"/>
                <a:ea typeface="Calibri" pitchFamily="34" charset="0"/>
                <a:cs typeface="Times New Roman" pitchFamily="18" charset="0"/>
              </a:rPr>
              <a:t>Sposobnost učitelja da organiziraju razred i upravljaju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anjem svojih učenika je temelj pozitivnih postignuća učenika. Mada pouzdano upravljanje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anjem ne garantira uspje</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nu nastavu, ono postavlja kontekst koji omogućuje dobru nastavu. Visoko efikasna nastava reducira, ali ne eliminira, probleme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anja učenika u razredu. (</a:t>
            </a:r>
            <a:r>
              <a:rPr lang="hr-HR" dirty="0" err="1" smtClean="0">
                <a:latin typeface="Times New Roman" pitchFamily="18" charset="0"/>
                <a:ea typeface="Calibri" pitchFamily="34" charset="0"/>
                <a:cs typeface="Times New Roman" pitchFamily="18" charset="0"/>
              </a:rPr>
              <a:t>Emmer</a:t>
            </a:r>
            <a:r>
              <a:rPr lang="hr-HR" dirty="0" smtClean="0">
                <a:latin typeface="Times New Roman" pitchFamily="18" charset="0"/>
                <a:ea typeface="Calibri" pitchFamily="34" charset="0"/>
                <a:cs typeface="Times New Roman" pitchFamily="18" charset="0"/>
              </a:rPr>
              <a:t> i </a:t>
            </a:r>
            <a:r>
              <a:rPr lang="hr-HR" dirty="0" err="1" smtClean="0">
                <a:latin typeface="Times New Roman" pitchFamily="18" charset="0"/>
                <a:ea typeface="Calibri" pitchFamily="34" charset="0"/>
                <a:cs typeface="Times New Roman" pitchFamily="18" charset="0"/>
              </a:rPr>
              <a:t>Stough</a:t>
            </a:r>
            <a:r>
              <a:rPr lang="hr-HR" dirty="0" smtClean="0">
                <a:latin typeface="Times New Roman" pitchFamily="18" charset="0"/>
                <a:ea typeface="Calibri" pitchFamily="34" charset="0"/>
                <a:cs typeface="Times New Roman" pitchFamily="18" charset="0"/>
              </a:rPr>
              <a:t>, 2001).</a:t>
            </a:r>
            <a:endParaRPr lang="hr-HR" dirty="0" smtClean="0">
              <a:ea typeface="Calibri" pitchFamily="34" charset="0"/>
              <a:cs typeface="Times New Roman" pitchFamily="18" charset="0"/>
            </a:endParaRPr>
          </a:p>
          <a:p>
            <a:pPr eaLnBrk="0" hangingPunct="0"/>
            <a:r>
              <a:rPr lang="hr-HR" dirty="0" smtClean="0">
                <a:latin typeface="Times New Roman" pitchFamily="18" charset="0"/>
                <a:ea typeface="Calibri" pitchFamily="34" charset="0"/>
                <a:cs typeface="Times New Roman" pitchFamily="18" charset="0"/>
              </a:rPr>
              <a:t>Mnoga istraživanja ukazuju na činjenicu utječe na da sposobnost organizacija razreda i upravljanje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anjem značajno upornost, izdržljivost novih učitelja u njihovoj nastavnoj karijeri. (</a:t>
            </a:r>
            <a:r>
              <a:rPr lang="hr-HR" dirty="0" err="1" smtClean="0">
                <a:latin typeface="Times New Roman" pitchFamily="18" charset="0"/>
                <a:ea typeface="Calibri" pitchFamily="34" charset="0"/>
                <a:cs typeface="Times New Roman" pitchFamily="18" charset="0"/>
              </a:rPr>
              <a:t>Ingersoll</a:t>
            </a:r>
            <a:r>
              <a:rPr lang="hr-HR" dirty="0" smtClean="0">
                <a:latin typeface="Times New Roman" pitchFamily="18" charset="0"/>
                <a:ea typeface="Calibri" pitchFamily="34" charset="0"/>
                <a:cs typeface="Times New Roman" pitchFamily="18" charset="0"/>
              </a:rPr>
              <a:t> i Smith, 2001). Remetilačko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anje učenika je značajan razlog za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to učitelji napu</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taju profesiju (</a:t>
            </a:r>
            <a:r>
              <a:rPr lang="hr-HR" dirty="0" err="1" smtClean="0">
                <a:latin typeface="Times New Roman" pitchFamily="18" charset="0"/>
                <a:ea typeface="Calibri" pitchFamily="34" charset="0"/>
                <a:cs typeface="Times New Roman" pitchFamily="18" charset="0"/>
              </a:rPr>
              <a:t>Ingersoll</a:t>
            </a:r>
            <a:r>
              <a:rPr lang="hr-HR" dirty="0" smtClean="0">
                <a:latin typeface="Times New Roman" pitchFamily="18" charset="0"/>
                <a:ea typeface="Calibri" pitchFamily="34" charset="0"/>
                <a:cs typeface="Times New Roman" pitchFamily="18" charset="0"/>
              </a:rPr>
              <a:t> i Smith, 2003.)</a:t>
            </a:r>
          </a:p>
          <a:p>
            <a:pPr eaLnBrk="0" hangingPunct="0"/>
            <a:r>
              <a:rPr lang="hr-HR" dirty="0" smtClean="0">
                <a:latin typeface="Times New Roman" pitchFamily="18" charset="0"/>
                <a:ea typeface="Calibri" pitchFamily="34" charset="0"/>
                <a:cs typeface="Times New Roman" pitchFamily="18" charset="0"/>
              </a:rPr>
              <a:t>Novi učitelji izražavaju zabrinutost zbog nedostatka efikasnih sredstava no</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enja sa značajnim remetilačkim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anjem učenika (</a:t>
            </a:r>
            <a:r>
              <a:rPr lang="hr-HR" dirty="0" err="1" smtClean="0">
                <a:latin typeface="Times New Roman" pitchFamily="18" charset="0"/>
                <a:ea typeface="Calibri" pitchFamily="34" charset="0"/>
                <a:cs typeface="Times New Roman" pitchFamily="18" charset="0"/>
              </a:rPr>
              <a:t>Browers</a:t>
            </a:r>
            <a:r>
              <a:rPr lang="hr-HR" dirty="0" smtClean="0">
                <a:latin typeface="Times New Roman" pitchFamily="18" charset="0"/>
                <a:ea typeface="Calibri" pitchFamily="34" charset="0"/>
                <a:cs typeface="Times New Roman" pitchFamily="18" charset="0"/>
              </a:rPr>
              <a:t> i </a:t>
            </a:r>
            <a:r>
              <a:rPr lang="hr-HR" dirty="0" err="1" smtClean="0">
                <a:latin typeface="Times New Roman" pitchFamily="18" charset="0"/>
                <a:ea typeface="Calibri" pitchFamily="34" charset="0"/>
                <a:cs typeface="Times New Roman" pitchFamily="18" charset="0"/>
              </a:rPr>
              <a:t>Tomic</a:t>
            </a:r>
            <a:r>
              <a:rPr lang="hr-HR" dirty="0" smtClean="0">
                <a:latin typeface="Times New Roman" pitchFamily="18" charset="0"/>
                <a:ea typeface="Calibri" pitchFamily="34" charset="0"/>
                <a:cs typeface="Times New Roman" pitchFamily="18" charset="0"/>
              </a:rPr>
              <a:t>, 2000). </a:t>
            </a:r>
          </a:p>
          <a:p>
            <a:pPr eaLnBrk="0" hangingPunct="0"/>
            <a:r>
              <a:rPr lang="hr-HR" dirty="0" smtClean="0">
                <a:latin typeface="Times New Roman" pitchFamily="18" charset="0"/>
                <a:ea typeface="Calibri" pitchFamily="34" charset="0"/>
                <a:cs typeface="Times New Roman" pitchFamily="18" charset="0"/>
              </a:rPr>
              <a:t>Učitelji koji imaju problema s upravljanjem razrednom disciplinom često se </a:t>
            </a:r>
            <a:r>
              <a:rPr lang="hr-HR" dirty="0" err="1" smtClean="0">
                <a:latin typeface="Times New Roman" pitchFamily="18" charset="0"/>
                <a:ea typeface="Calibri" pitchFamily="34" charset="0"/>
                <a:cs typeface="Times New Roman" pitchFamily="18" charset="0"/>
              </a:rPr>
              <a:t>nefektivne</a:t>
            </a:r>
            <a:r>
              <a:rPr lang="hr-HR" dirty="0" smtClean="0">
                <a:latin typeface="Times New Roman" pitchFamily="18" charset="0"/>
                <a:ea typeface="Calibri" pitchFamily="34" charset="0"/>
                <a:cs typeface="Times New Roman" pitchFamily="18" charset="0"/>
              </a:rPr>
              <a:t> u razredu i izvje</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tavaju o velikom stresu i simptomima </a:t>
            </a:r>
            <a:r>
              <a:rPr lang="hr-HR" dirty="0" err="1" smtClean="0">
                <a:latin typeface="Times New Roman" pitchFamily="18" charset="0"/>
                <a:ea typeface="Calibri" pitchFamily="34" charset="0"/>
                <a:cs typeface="Times New Roman" pitchFamily="18" charset="0"/>
              </a:rPr>
              <a:t>burnout</a:t>
            </a:r>
            <a:r>
              <a:rPr lang="hr-HR" dirty="0" smtClean="0">
                <a:latin typeface="Times New Roman" pitchFamily="18" charset="0"/>
                <a:ea typeface="Calibri" pitchFamily="34" charset="0"/>
                <a:cs typeface="Times New Roman" pitchFamily="18" charset="0"/>
              </a:rPr>
              <a:t> (</a:t>
            </a:r>
            <a:r>
              <a:rPr lang="hr-HR" dirty="0" err="1" smtClean="0">
                <a:latin typeface="Times New Roman" pitchFamily="18" charset="0"/>
                <a:ea typeface="Calibri" pitchFamily="34" charset="0"/>
                <a:cs typeface="Times New Roman" pitchFamily="18" charset="0"/>
              </a:rPr>
              <a:t>Berliner</a:t>
            </a:r>
            <a:r>
              <a:rPr lang="hr-HR" dirty="0" smtClean="0">
                <a:latin typeface="Times New Roman" pitchFamily="18" charset="0"/>
                <a:ea typeface="Calibri" pitchFamily="34" charset="0"/>
                <a:cs typeface="Times New Roman" pitchFamily="18" charset="0"/>
              </a:rPr>
              <a:t>, </a:t>
            </a:r>
            <a:r>
              <a:rPr lang="hr-HR" dirty="0" err="1" smtClean="0">
                <a:latin typeface="Times New Roman" pitchFamily="18" charset="0"/>
                <a:ea typeface="Calibri" pitchFamily="34" charset="0"/>
                <a:cs typeface="Times New Roman" pitchFamily="18" charset="0"/>
              </a:rPr>
              <a:t>Browers</a:t>
            </a:r>
            <a:r>
              <a:rPr lang="hr-HR" dirty="0" smtClean="0">
                <a:latin typeface="Times New Roman" pitchFamily="18" charset="0"/>
                <a:ea typeface="Calibri" pitchFamily="34" charset="0"/>
                <a:cs typeface="Times New Roman" pitchFamily="18" charset="0"/>
              </a:rPr>
              <a:t> i </a:t>
            </a:r>
            <a:r>
              <a:rPr lang="hr-HR" dirty="0" err="1" smtClean="0">
                <a:latin typeface="Times New Roman" pitchFamily="18" charset="0"/>
                <a:ea typeface="Calibri" pitchFamily="34" charset="0"/>
                <a:cs typeface="Times New Roman" pitchFamily="18" charset="0"/>
              </a:rPr>
              <a:t>Tomic</a:t>
            </a:r>
            <a:r>
              <a:rPr lang="hr-HR" dirty="0" smtClean="0">
                <a:latin typeface="Times New Roman" pitchFamily="18" charset="0"/>
                <a:ea typeface="Calibri" pitchFamily="34" charset="0"/>
                <a:cs typeface="Times New Roman" pitchFamily="18" charset="0"/>
              </a:rPr>
              <a:t>,..)</a:t>
            </a:r>
            <a:endParaRPr lang="hr-HR" dirty="0" smtClean="0">
              <a:ea typeface="Calibri" pitchFamily="34" charset="0"/>
              <a:cs typeface="Times New Roman" pitchFamily="18" charset="0"/>
            </a:endParaRPr>
          </a:p>
          <a:p>
            <a:pPr eaLnBrk="0" hangingPunct="0"/>
            <a:r>
              <a:rPr lang="hr-HR" dirty="0" smtClean="0">
                <a:latin typeface="Times New Roman" pitchFamily="18" charset="0"/>
                <a:ea typeface="Calibri" pitchFamily="34" charset="0"/>
                <a:cs typeface="Times New Roman" pitchFamily="18" charset="0"/>
              </a:rPr>
              <a:t>Struktura razreda; </a:t>
            </a:r>
            <a:endParaRPr lang="hr-HR" dirty="0" smtClean="0">
              <a:ea typeface="Calibri" pitchFamily="34" charset="0"/>
              <a:cs typeface="Times New Roman" pitchFamily="18" charset="0"/>
            </a:endParaRPr>
          </a:p>
          <a:p>
            <a:pPr eaLnBrk="0" hangingPunct="0"/>
            <a:r>
              <a:rPr lang="hr-HR" dirty="0" smtClean="0">
                <a:latin typeface="Times New Roman" pitchFamily="18" charset="0"/>
                <a:ea typeface="Calibri" pitchFamily="34" charset="0"/>
                <a:cs typeface="Times New Roman" pitchFamily="18" charset="0"/>
              </a:rPr>
              <a:t>Zakonska procedura: sve vi</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e učenika s problemima; veliki razredi; kako udovoljiti svim potrebama</a:t>
            </a:r>
            <a:endParaRPr lang="hr-HR" dirty="0" smtClean="0">
              <a:ea typeface="Calibri" pitchFamily="34" charset="0"/>
              <a:cs typeface="Times New Roman" pitchFamily="18" charset="0"/>
            </a:endParaRPr>
          </a:p>
          <a:p>
            <a:pPr eaLnBrk="0" hangingPunct="0"/>
            <a:r>
              <a:rPr lang="hr-HR" dirty="0" smtClean="0">
                <a:latin typeface="Times New Roman" pitchFamily="18" charset="0"/>
                <a:ea typeface="Calibri" pitchFamily="34" charset="0"/>
                <a:cs typeface="Times New Roman" pitchFamily="18" charset="0"/>
              </a:rPr>
              <a:t>Zbog prevencije i pripreme</a:t>
            </a:r>
            <a:endParaRPr lang="hr-HR" dirty="0">
              <a:ea typeface="Calibri" pitchFamily="34" charset="0"/>
              <a:cs typeface="Times New Roman" pitchFamily="18" charset="0"/>
            </a:endParaRPr>
          </a:p>
        </p:txBody>
      </p:sp>
      <p:sp>
        <p:nvSpPr>
          <p:cNvPr id="4" name="Rezervirano mjesto broja slajda 3"/>
          <p:cNvSpPr>
            <a:spLocks noGrp="1"/>
          </p:cNvSpPr>
          <p:nvPr>
            <p:ph type="sldNum" sz="quarter" idx="10"/>
          </p:nvPr>
        </p:nvSpPr>
        <p:spPr/>
        <p:txBody>
          <a:bodyPr/>
          <a:lstStyle/>
          <a:p>
            <a:fld id="{B15690BB-F117-4F76-9B0E-72729DB35884}" type="slidenum">
              <a:rPr lang="hr-HR" smtClean="0"/>
              <a:pPr/>
              <a:t>3</a:t>
            </a:fld>
            <a:endParaRPr lang="hr-H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FABAA1FC-9D7E-4B5C-AD01-6F5B15D073BF}" type="slidenum">
              <a:rPr lang="en-US" smtClean="0"/>
              <a:pPr/>
              <a:t>76</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hr-HR" dirty="0" smtClean="0"/>
              <a:t> </a:t>
            </a:r>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3366B077-F8FD-40F3-BFC8-C4653CBA027A}" type="slidenum">
              <a:rPr lang="hr-HR" smtClean="0"/>
              <a:pPr/>
              <a:t>77</a:t>
            </a:fld>
            <a:endParaRPr lang="hr-HR" smtClean="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a:ln/>
        </p:spPr>
        <p:txBody>
          <a:bodyPr/>
          <a:lstStyle/>
          <a:p>
            <a:pPr eaLnBrk="1" hangingPunct="1">
              <a:lnSpc>
                <a:spcPct val="80000"/>
              </a:lnSpc>
            </a:pPr>
            <a:r>
              <a:rPr lang="hr-HR" sz="800" smtClean="0"/>
              <a:t>Koraci koji u tome pomažu su sljedeći:</a:t>
            </a:r>
            <a:endParaRPr lang="hr-HR" sz="800" b="1" smtClean="0"/>
          </a:p>
          <a:p>
            <a:pPr eaLnBrk="1" hangingPunct="1">
              <a:lnSpc>
                <a:spcPct val="80000"/>
              </a:lnSpc>
            </a:pPr>
            <a:r>
              <a:rPr lang="hr-HR" sz="800" smtClean="0"/>
              <a:t>	</a:t>
            </a:r>
            <a:r>
              <a:rPr lang="hr-HR" sz="800" u="sng" smtClean="0"/>
              <a:t>Prevencija</a:t>
            </a:r>
            <a:r>
              <a:rPr lang="hr-HR" sz="800" smtClean="0"/>
              <a:t>. Najlakši način da se riješi problem je da se on spriječi. To se može učiniti interesantnim predavanjima, postavljanjem jasnih razrednih pravila, zaokupljanjem učenika značajnim zadacima i sl. Frustraciju učenika s preteškim i predugim  zadatkom se rješava dijeljenjem zadatka u manje cjeline  i boljom pripremom samih učenika. Umor se rješava s više pauza, variranjem zadataka… </a:t>
            </a:r>
            <a:endParaRPr lang="hr-HR" sz="800" b="1" smtClean="0"/>
          </a:p>
          <a:p>
            <a:pPr eaLnBrk="1" hangingPunct="1">
              <a:lnSpc>
                <a:spcPct val="80000"/>
              </a:lnSpc>
            </a:pPr>
            <a:r>
              <a:rPr lang="hr-HR" sz="800" smtClean="0"/>
              <a:t> </a:t>
            </a:r>
            <a:r>
              <a:rPr lang="hr-HR" sz="800" u="sng" smtClean="0"/>
              <a:t>Neverbalni znakovi</a:t>
            </a:r>
            <a:r>
              <a:rPr lang="hr-HR" sz="800" smtClean="0"/>
              <a:t>. Njihovim korištenjem se može eliminirati mnogo nepoželjnog ponašanja bez ometanja nastave. Kontakt očima je učinkovit, zatim približavanje učeniku (umanjuje naklapanje između dva učenika), prislanjanje ruke na učenika (ali da se to ne shvati kao napadanje). Ovi  neverbalni znakovi daju poruku učeniku: ˝Vidim što radiš, i ne sviđa mi se. Molim te vrati se na posao.˝, a ne ometa se predavanje.  </a:t>
            </a:r>
            <a:endParaRPr lang="hr-HR" sz="800" b="1" smtClean="0"/>
          </a:p>
          <a:p>
            <a:pPr eaLnBrk="1" hangingPunct="1">
              <a:lnSpc>
                <a:spcPct val="80000"/>
              </a:lnSpc>
            </a:pPr>
            <a:r>
              <a:rPr lang="hr-HR" sz="800" smtClean="0"/>
              <a:t>  </a:t>
            </a:r>
            <a:r>
              <a:rPr lang="hr-HR" sz="800" u="sng" smtClean="0"/>
              <a:t>Pohvaljivanje ponašanja suprotnog neželjenom ponašanju</a:t>
            </a:r>
            <a:r>
              <a:rPr lang="hr-HR" sz="800" smtClean="0"/>
              <a:t> . Učenike treba loviti i u pravilnom ponašanju, ne samo u lošem, i to pohvaliti. Ako učenici često brbljaju, treba ih pohvaliti kada je u razredu tišina.</a:t>
            </a:r>
          </a:p>
          <a:p>
            <a:pPr eaLnBrk="1" hangingPunct="1">
              <a:lnSpc>
                <a:spcPct val="80000"/>
              </a:lnSpc>
            </a:pPr>
            <a:r>
              <a:rPr lang="hr-HR" sz="800" smtClean="0"/>
              <a:t>  </a:t>
            </a:r>
            <a:r>
              <a:rPr lang="hr-HR" sz="800" u="sng" smtClean="0"/>
              <a:t>Pohvaljivanje drugih učenika</a:t>
            </a:r>
            <a:r>
              <a:rPr lang="hr-HR" sz="800" smtClean="0"/>
              <a:t> . Često je moguće potaknuti jednog učenika na pravilno ponašanje ako pohvalimo pravilno ponašanje kod nekog drugog. Npr. Ako se Marina zeza pod satom, učiteljica može reći: ˝Drago mi je što tako puno vas dobro radi. Damir dobro radi, Marija i Josipa lijepo rade..˝ . kad Marina konačno počne raditi , učiteljica  je treba pohvaliti i ne spominjati njezino zezanje.</a:t>
            </a:r>
          </a:p>
          <a:p>
            <a:pPr eaLnBrk="1" hangingPunct="1">
              <a:lnSpc>
                <a:spcPct val="80000"/>
              </a:lnSpc>
            </a:pPr>
            <a:r>
              <a:rPr lang="hr-HR" sz="800" smtClean="0"/>
              <a:t>  </a:t>
            </a:r>
            <a:r>
              <a:rPr lang="hr-HR" sz="800" u="sng" smtClean="0"/>
              <a:t>Verbalni zahtjevi</a:t>
            </a:r>
            <a:r>
              <a:rPr lang="hr-HR" sz="800" smtClean="0"/>
              <a:t>. Ako su neverbalni znakovi neučinkoviti, verbalni zahtjev može pomoći. Zahtjev treba reći odmah nakon nepoželjnog ponašanja, jer su zakašnjeli podsjetnici obično neučinkoviti. Ako je moguće, trebao bi sadržavati i uputu što bi učenik trebao raditi, umjesto da se upozorava na ono što on radi loše. Bolje je reći : ˝Marina, molim te posveti se svom poslu˝ umjesto ˝ Marina prestani prepisivati od Lane˝. Zahtjev se treba usmjeriti na učenikovo ponašanje a ne na samog učenika.</a:t>
            </a:r>
          </a:p>
          <a:p>
            <a:pPr eaLnBrk="1" hangingPunct="1">
              <a:lnSpc>
                <a:spcPct val="80000"/>
              </a:lnSpc>
            </a:pPr>
            <a:r>
              <a:rPr lang="hr-HR" sz="800" smtClean="0"/>
              <a:t>  </a:t>
            </a:r>
            <a:r>
              <a:rPr lang="hr-HR" sz="800" u="sng" smtClean="0"/>
              <a:t>Ponavljanje zahtjeva</a:t>
            </a:r>
            <a:r>
              <a:rPr lang="hr-HR" sz="800" smtClean="0"/>
              <a:t>. Kada učenik odbije izvršiti zadatak nakon jednog zahtjeva, jedna korisna strategija je ponavljanje tog zahtjeva, ignorirajući bilo kakve nevažne isprike ili argumente. Može biti korisna i već milijun puta spomenuta tehnika pokvarene ploče.</a:t>
            </a:r>
          </a:p>
          <a:p>
            <a:pPr eaLnBrk="1" hangingPunct="1">
              <a:lnSpc>
                <a:spcPct val="80000"/>
              </a:lnSpc>
            </a:pPr>
            <a:r>
              <a:rPr lang="hr-HR" sz="800" smtClean="0"/>
              <a:t>  </a:t>
            </a:r>
            <a:r>
              <a:rPr lang="hr-HR" sz="800" u="sng" smtClean="0"/>
              <a:t>Primjena posljedica</a:t>
            </a:r>
            <a:r>
              <a:rPr lang="hr-HR" sz="800" smtClean="0"/>
              <a:t>. Ako niti jedan od spomenutih koraka ne uspije, učeniku se da izbor: ili ćeš poslušati ili ćeš snositi posljedice. Posljedica treba biti blago neugodna, kratka (dugotrajne su teške za održati i mogu izazvati revolt) i primijenjena neposredno nakon nepoželjnog ponašanja. Važnije  je da je učenik svjestan da nakon lošeg ponašanja slijedi posljedica (kao što noć slijedi dan), nego da je posljedica stroga. Neučinkovite su prazne prijetnje (Vidjet ćeš ti majku svoju!) i nedosljednost. Nakon primjenjivanja posljedice, učitelj više ne bi trebao o tome razglabati, jer učenik zaslužuje novi početak.</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B2C7E71A-C567-4461-98EE-B2CFE5B77A5D}" type="slidenum">
              <a:rPr lang="en-US" smtClean="0"/>
              <a:pPr/>
              <a:t>88</a:t>
            </a:fld>
            <a:endParaRPr lang="en-US"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sr-Latn-C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B8B08AD4-B70E-4690-A0D1-2407446C7B54}" type="slidenum">
              <a:rPr lang="en-US" smtClean="0"/>
              <a:pPr/>
              <a:t>89</a:t>
            </a:fld>
            <a:endParaRPr 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pPr eaLnBrk="1" hangingPunct="1"/>
            <a:endParaRPr lang="sr-Latn-C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A96F1756-0586-4BA1-8BCF-1AEFE4FDD126}" type="slidenum">
              <a:rPr lang="en-US" smtClean="0"/>
              <a:pPr/>
              <a:t>90</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pPr eaLnBrk="1" hangingPunct="1"/>
            <a:endParaRPr lang="sr-Latn-C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06B32AA2-E6FF-499A-8832-152656A272F0}" type="slidenum">
              <a:rPr lang="en-US" smtClean="0"/>
              <a:pPr/>
              <a:t>91</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sr-Latn-C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0B288A19-F9BF-44C7-88D9-D477F38F6F7B}" type="slidenum">
              <a:rPr lang="en-US" smtClean="0"/>
              <a:pPr/>
              <a:t>8</a:t>
            </a:fld>
            <a:endParaRPr lang="en-US" dirty="0"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r>
              <a:rPr lang="en-US" dirty="0" smtClean="0"/>
              <a:t>It is easy to see!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4149C6-1889-491D-B376-56D42AB602F6}" type="slidenum">
              <a:rPr lang="en-US"/>
              <a:pPr/>
              <a:t>10</a:t>
            </a:fld>
            <a:endParaRPr lang="en-US" dirty="0"/>
          </a:p>
        </p:txBody>
      </p:sp>
      <p:sp>
        <p:nvSpPr>
          <p:cNvPr id="126978" name="Rectangle 2"/>
          <p:cNvSpPr>
            <a:spLocks noGrp="1" noRot="1" noChangeAspect="1" noChangeArrowheads="1" noTextEdit="1"/>
          </p:cNvSpPr>
          <p:nvPr>
            <p:ph type="sldImg"/>
          </p:nvPr>
        </p:nvSpPr>
        <p:spPr>
          <a:ln/>
        </p:spPr>
      </p:sp>
      <p:sp>
        <p:nvSpPr>
          <p:cNvPr id="126979" name="Rectangle 3"/>
          <p:cNvSpPr>
            <a:spLocks noGrp="1" noChangeArrowheads="1"/>
          </p:cNvSpPr>
          <p:nvPr>
            <p:ph type="body" idx="1"/>
          </p:nvPr>
        </p:nvSpPr>
        <p:spPr/>
        <p:txBody>
          <a:bodyPr/>
          <a:lstStyle/>
          <a:p>
            <a:endParaRPr lang="sr-Latn-C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870BCA-5FEB-4FF3-980E-93F2F2EEBE59}" type="slidenum">
              <a:rPr lang="en-US"/>
              <a:pPr/>
              <a:t>15</a:t>
            </a:fld>
            <a:endParaRPr lang="en-US" dirty="0"/>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r>
              <a:rPr lang="en-US" dirty="0"/>
              <a:t>An effective teacher has many characteristics including high expectations, effective classroom management and mastery teaching.  This training focuses on effective classroom management.  We will have subsequent training in Module II: High Expectations and Module III: Mastery Teaching.</a:t>
            </a:r>
          </a:p>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8D8D7C2-C832-495A-B0A4-31C10A8EC234}" type="slidenum">
              <a:rPr lang="en-US" smtClean="0"/>
              <a:pPr/>
              <a:t>26</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hr-H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2736F22A-FACB-4FC8-94CB-06C3829DED91}" type="slidenum">
              <a:rPr lang="en-US" smtClean="0"/>
              <a:pPr/>
              <a:t>27</a:t>
            </a:fld>
            <a:endParaRPr lang="en-US" smtClean="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hr-H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36F84AC1-1862-462E-AE1E-22FE9CA82D8B}" type="slidenum">
              <a:rPr lang="en-US" smtClean="0"/>
              <a:pPr/>
              <a:t>28</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 for kicks:  The _____made me do it.</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normAutofit/>
          </a:bodyPr>
          <a:lstStyle/>
          <a:p>
            <a:endParaRPr lang="hr-HR"/>
          </a:p>
        </p:txBody>
      </p:sp>
      <p:sp>
        <p:nvSpPr>
          <p:cNvPr id="4" name="Rezervirano mjesto broja slajda 3"/>
          <p:cNvSpPr>
            <a:spLocks noGrp="1"/>
          </p:cNvSpPr>
          <p:nvPr>
            <p:ph type="sldNum" sz="quarter" idx="10"/>
          </p:nvPr>
        </p:nvSpPr>
        <p:spPr/>
        <p:txBody>
          <a:bodyPr/>
          <a:lstStyle/>
          <a:p>
            <a:fld id="{245CE0DF-5BAD-4F93-B640-0C3D5F427916}" type="slidenum">
              <a:rPr lang="hr-HR" smtClean="0"/>
              <a:pPr/>
              <a:t>30</a:t>
            </a:fld>
            <a:endParaRPr lang="hr-H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smtClean="0"/>
              <a:t>Kliknite da biste uredili stil naslova matrice</a:t>
            </a:r>
            <a:endParaRPr lang="hr-H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smtClean="0"/>
              <a:t>Kliknite da biste uredili stil podnaslova matrice</a:t>
            </a:r>
            <a:endParaRPr lang="hr-HR"/>
          </a:p>
        </p:txBody>
      </p:sp>
      <p:sp>
        <p:nvSpPr>
          <p:cNvPr id="4" name="Rezervirano mjesto datuma 3"/>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smtClean="0"/>
              <a:t>Kliknite da biste uredili stil naslova matrice</a:t>
            </a:r>
            <a:endParaRPr lang="hr-H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Naslov i tablic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p:spPr>
        <p:txBody>
          <a:bodyPr/>
          <a:lstStyle/>
          <a:p>
            <a:r>
              <a:rPr lang="hr-HR" smtClean="0"/>
              <a:t>Kliknite da biste uredili stil naslova matrice</a:t>
            </a:r>
            <a:endParaRPr lang="hr-HR"/>
          </a:p>
        </p:txBody>
      </p:sp>
      <p:sp>
        <p:nvSpPr>
          <p:cNvPr id="3" name="Rezervirano mjesto tablice 2"/>
          <p:cNvSpPr>
            <a:spLocks noGrp="1"/>
          </p:cNvSpPr>
          <p:nvPr>
            <p:ph type="tbl" idx="1"/>
          </p:nvPr>
        </p:nvSpPr>
        <p:spPr>
          <a:xfrm>
            <a:off x="457200" y="1600200"/>
            <a:ext cx="8229600" cy="4525963"/>
          </a:xfrm>
        </p:spPr>
        <p:txBody>
          <a:bodyPr/>
          <a:lstStyle/>
          <a:p>
            <a:endParaRPr lang="hr-HR"/>
          </a:p>
        </p:txBody>
      </p:sp>
      <p:sp>
        <p:nvSpPr>
          <p:cNvPr id="4" name="Rezervirano mjesto datuma 3"/>
          <p:cNvSpPr>
            <a:spLocks noGrp="1"/>
          </p:cNvSpPr>
          <p:nvPr>
            <p:ph type="dt" sz="half" idx="10"/>
          </p:nvPr>
        </p:nvSpPr>
        <p:spPr>
          <a:xfrm>
            <a:off x="457200" y="6245225"/>
            <a:ext cx="2133600" cy="476250"/>
          </a:xfrm>
        </p:spPr>
        <p:txBody>
          <a:bodyPr/>
          <a:lstStyle>
            <a:lvl1pPr>
              <a:defRPr/>
            </a:lvl1pPr>
          </a:lstStyle>
          <a:p>
            <a:endParaRPr lang="en-US"/>
          </a:p>
        </p:txBody>
      </p:sp>
      <p:sp>
        <p:nvSpPr>
          <p:cNvPr id="5" name="Rezervirano mjesto podnožja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Rezervirano mjesto broja slajda 5"/>
          <p:cNvSpPr>
            <a:spLocks noGrp="1"/>
          </p:cNvSpPr>
          <p:nvPr>
            <p:ph type="sldNum" sz="quarter" idx="12"/>
          </p:nvPr>
        </p:nvSpPr>
        <p:spPr>
          <a:xfrm>
            <a:off x="6553200" y="6245225"/>
            <a:ext cx="2133600" cy="476250"/>
          </a:xfrm>
        </p:spPr>
        <p:txBody>
          <a:bodyPr/>
          <a:lstStyle>
            <a:lvl1pPr>
              <a:defRPr/>
            </a:lvl1pPr>
          </a:lstStyle>
          <a:p>
            <a:fld id="{57DA4B79-C498-4464-A52D-EED7FF9A630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Naslov i grafikon">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1143000"/>
          </a:xfrm>
          <a:prstGeom prst="rect">
            <a:avLst/>
          </a:prstGeom>
        </p:spPr>
        <p:txBody>
          <a:bodyPr/>
          <a:lstStyle/>
          <a:p>
            <a:r>
              <a:rPr lang="hr-HR" smtClean="0"/>
              <a:t>Kliknite da biste uredili stil naslova matrice</a:t>
            </a:r>
            <a:endParaRPr lang="hr-HR"/>
          </a:p>
        </p:txBody>
      </p:sp>
      <p:sp>
        <p:nvSpPr>
          <p:cNvPr id="3" name="Rezervirano mjesto grafikona 2"/>
          <p:cNvSpPr>
            <a:spLocks noGrp="1"/>
          </p:cNvSpPr>
          <p:nvPr>
            <p:ph type="chart" idx="1"/>
          </p:nvPr>
        </p:nvSpPr>
        <p:spPr>
          <a:xfrm>
            <a:off x="457200" y="1600200"/>
            <a:ext cx="8229600" cy="4525963"/>
          </a:xfrm>
          <a:prstGeom prst="rect">
            <a:avLst/>
          </a:prstGeom>
        </p:spPr>
        <p:txBody>
          <a:bodyPr/>
          <a:lstStyle/>
          <a:p>
            <a:endParaRPr lang="hr-HR"/>
          </a:p>
        </p:txBody>
      </p:sp>
      <p:sp>
        <p:nvSpPr>
          <p:cNvPr id="4" name="Rezervirano mjesto broja slajda 3"/>
          <p:cNvSpPr>
            <a:spLocks noGrp="1"/>
          </p:cNvSpPr>
          <p:nvPr>
            <p:ph type="sldNum" sz="quarter" idx="10"/>
          </p:nvPr>
        </p:nvSpPr>
        <p:spPr>
          <a:xfrm>
            <a:off x="6553200" y="6248400"/>
            <a:ext cx="1905000" cy="457200"/>
          </a:xfrm>
        </p:spPr>
        <p:txBody>
          <a:bodyPr/>
          <a:lstStyle>
            <a:lvl1pPr>
              <a:defRPr/>
            </a:lvl1pPr>
          </a:lstStyle>
          <a:p>
            <a:fld id="{BE2B1BA3-B367-4EDF-A1EC-2024BA5A5607}"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Naslov, tekst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1066800" y="304800"/>
            <a:ext cx="7543800" cy="1431925"/>
          </a:xfrm>
        </p:spPr>
        <p:txBody>
          <a:bodyPr/>
          <a:lstStyle/>
          <a:p>
            <a:r>
              <a:rPr lang="hr-HR" smtClean="0"/>
              <a:t>Kliknite da biste uredili stil naslova matrice</a:t>
            </a:r>
            <a:endParaRPr lang="hr-HR"/>
          </a:p>
        </p:txBody>
      </p:sp>
      <p:sp>
        <p:nvSpPr>
          <p:cNvPr id="3" name="Rezervirano mjesto teksta 2"/>
          <p:cNvSpPr>
            <a:spLocks noGrp="1"/>
          </p:cNvSpPr>
          <p:nvPr>
            <p:ph type="body" sz="half" idx="1"/>
          </p:nvPr>
        </p:nvSpPr>
        <p:spPr>
          <a:xfrm>
            <a:off x="1066800" y="1981200"/>
            <a:ext cx="3695700" cy="4114800"/>
          </a:xfrm>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914900" y="1981200"/>
            <a:ext cx="3695700" cy="4114800"/>
          </a:xfrm>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a:xfrm>
            <a:off x="1066800" y="6248400"/>
            <a:ext cx="1905000" cy="457200"/>
          </a:xfrm>
        </p:spPr>
        <p:txBody>
          <a:bodyPr/>
          <a:lstStyle>
            <a:lvl1pPr>
              <a:defRPr/>
            </a:lvl1pPr>
          </a:lstStyle>
          <a:p>
            <a:endParaRPr lang="en-US" altLang="zh-CN"/>
          </a:p>
        </p:txBody>
      </p:sp>
      <p:sp>
        <p:nvSpPr>
          <p:cNvPr id="6" name="Rezervirano mjesto podnožja 5"/>
          <p:cNvSpPr>
            <a:spLocks noGrp="1"/>
          </p:cNvSpPr>
          <p:nvPr>
            <p:ph type="ftr" sz="quarter" idx="11"/>
          </p:nvPr>
        </p:nvSpPr>
        <p:spPr>
          <a:xfrm>
            <a:off x="3429000" y="6248400"/>
            <a:ext cx="2895600" cy="457200"/>
          </a:xfrm>
        </p:spPr>
        <p:txBody>
          <a:bodyPr/>
          <a:lstStyle>
            <a:lvl1pPr>
              <a:defRPr/>
            </a:lvl1pPr>
          </a:lstStyle>
          <a:p>
            <a:endParaRPr lang="en-US" altLang="zh-CN"/>
          </a:p>
        </p:txBody>
      </p:sp>
      <p:sp>
        <p:nvSpPr>
          <p:cNvPr id="7" name="Rezervirano mjesto broja slajda 6"/>
          <p:cNvSpPr>
            <a:spLocks noGrp="1"/>
          </p:cNvSpPr>
          <p:nvPr>
            <p:ph type="sldNum" sz="quarter" idx="12"/>
          </p:nvPr>
        </p:nvSpPr>
        <p:spPr>
          <a:xfrm>
            <a:off x="6705600" y="6248400"/>
            <a:ext cx="1905000" cy="457200"/>
          </a:xfrm>
        </p:spPr>
        <p:txBody>
          <a:bodyPr/>
          <a:lstStyle>
            <a:lvl1pPr>
              <a:defRPr/>
            </a:lvl1pPr>
          </a:lstStyle>
          <a:p>
            <a:fld id="{7E07762F-3111-49FA-8928-4DE4D65496BF}" type="slidenum">
              <a:rPr lang="zh-CN" altLang="en-US"/>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idx="1"/>
          </p:nvPr>
        </p:nvSpPr>
        <p:spPr/>
        <p:txBody>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smtClean="0"/>
              <a:t>Kliknite da biste uredili stilove teksta matrice</a:t>
            </a:r>
          </a:p>
        </p:txBody>
      </p:sp>
      <p:sp>
        <p:nvSpPr>
          <p:cNvPr id="4" name="Rezervirano mjesto datuma 3"/>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datuma 4"/>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smtClean="0"/>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7" name="Rezervirano mjesto datuma 6"/>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mtClean="0"/>
              <a:t>Kliknite da biste uredili stil naslova matrice</a:t>
            </a:r>
            <a:endParaRPr lang="hr-HR"/>
          </a:p>
        </p:txBody>
      </p:sp>
      <p:sp>
        <p:nvSpPr>
          <p:cNvPr id="3" name="Rezervirano mjesto datuma 2"/>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smtClean="0"/>
              <a:t>Kliknite da biste uredili stil naslova matrice</a:t>
            </a:r>
            <a:endParaRPr lang="hr-H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smtClean="0"/>
              <a:t>Kliknite da biste uredili stil naslova matrice</a:t>
            </a:r>
            <a:endParaRPr lang="hr-H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smtClean="0"/>
              <a:t>Kliknite da biste uredili stilove teksta matrice</a:t>
            </a:r>
          </a:p>
        </p:txBody>
      </p:sp>
      <p:sp>
        <p:nvSpPr>
          <p:cNvPr id="5" name="Rezervirano mjesto datuma 4"/>
          <p:cNvSpPr>
            <a:spLocks noGrp="1"/>
          </p:cNvSpPr>
          <p:nvPr>
            <p:ph type="dt" sz="half" idx="10"/>
          </p:nvPr>
        </p:nvSpPr>
        <p:spPr/>
        <p:txBody>
          <a:bodyPr/>
          <a:lstStyle/>
          <a:p>
            <a:fld id="{BC7A5279-0FB3-45B1-BB8B-DA53AFA58702}" type="datetimeFigureOut">
              <a:rPr lang="sr-Latn-CS" smtClean="0"/>
              <a:pPr/>
              <a:t>26.1.2013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0360B2-A620-4EC5-B3BA-68F37028A42B}"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smtClean="0"/>
              <a:t>Kliknite da biste uredili stil naslova matrice</a:t>
            </a:r>
            <a:endParaRPr lang="hr-H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smtClean="0"/>
              <a:t>Kliknite da biste uredili stilove teksta matrice</a:t>
            </a:r>
          </a:p>
          <a:p>
            <a:pPr lvl="1"/>
            <a:r>
              <a:rPr lang="hr-HR" smtClean="0"/>
              <a:t>Druga razina</a:t>
            </a:r>
          </a:p>
          <a:p>
            <a:pPr lvl="2"/>
            <a:r>
              <a:rPr lang="hr-HR" smtClean="0"/>
              <a:t>Treća razina</a:t>
            </a:r>
          </a:p>
          <a:p>
            <a:pPr lvl="3"/>
            <a:r>
              <a:rPr lang="hr-HR" smtClean="0"/>
              <a:t>Četvrta razina</a:t>
            </a:r>
          </a:p>
          <a:p>
            <a:pPr lvl="4"/>
            <a:r>
              <a:rPr lang="hr-HR" smtClean="0"/>
              <a:t>Peta razina</a:t>
            </a:r>
            <a:endParaRPr lang="hr-H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7A5279-0FB3-45B1-BB8B-DA53AFA58702}" type="datetimeFigureOut">
              <a:rPr lang="sr-Latn-CS" smtClean="0"/>
              <a:pPr/>
              <a:t>26.1.2013</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360B2-A620-4EC5-B3BA-68F37028A42B}"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van.marsic@st.t-com.hr"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Radni_list_programa_Microsoft_Office_Excel_97-2003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Radni_list_programa_Microsoft_Office_Excel_97-2003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package" Target="../embeddings/Slajd_programa_Microsoft_Office_PowerPoint1.sldx"/><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Radni_list_programa_Microsoft_Office_Excel_97-2003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143108" y="4000504"/>
            <a:ext cx="4714908" cy="857256"/>
          </a:xfrm>
        </p:spPr>
        <p:txBody>
          <a:bodyPr/>
          <a:lstStyle/>
          <a:p>
            <a:r>
              <a:rPr lang="hr-HR" dirty="0" smtClean="0"/>
              <a:t>DPPO – 12./13.</a:t>
            </a:r>
            <a:endParaRPr lang="hr-HR" dirty="0"/>
          </a:p>
        </p:txBody>
      </p:sp>
      <p:sp>
        <p:nvSpPr>
          <p:cNvPr id="3" name="Podnaslov 2"/>
          <p:cNvSpPr>
            <a:spLocks noGrp="1"/>
          </p:cNvSpPr>
          <p:nvPr>
            <p:ph type="subTitle" idx="1"/>
          </p:nvPr>
        </p:nvSpPr>
        <p:spPr>
          <a:xfrm>
            <a:off x="1285852" y="928670"/>
            <a:ext cx="6400800" cy="2428892"/>
          </a:xfrm>
        </p:spPr>
        <p:txBody>
          <a:bodyPr>
            <a:noAutofit/>
          </a:bodyPr>
          <a:lstStyle/>
          <a:p>
            <a:r>
              <a:rPr lang="hr-HR" sz="8000" b="1" dirty="0" smtClean="0">
                <a:solidFill>
                  <a:srgbClr val="0070C0"/>
                </a:solidFill>
              </a:rPr>
              <a:t>UPRAVLJANJE RAZREDOM</a:t>
            </a:r>
            <a:endParaRPr lang="hr-HR" sz="8000" b="1" dirty="0">
              <a:solidFill>
                <a:srgbClr val="0070C0"/>
              </a:solidFill>
            </a:endParaRPr>
          </a:p>
        </p:txBody>
      </p:sp>
      <p:sp>
        <p:nvSpPr>
          <p:cNvPr id="4" name="Pravokutnik 3"/>
          <p:cNvSpPr/>
          <p:nvPr/>
        </p:nvSpPr>
        <p:spPr>
          <a:xfrm>
            <a:off x="3500430" y="6488668"/>
            <a:ext cx="2157322" cy="400110"/>
          </a:xfrm>
          <a:prstGeom prst="rect">
            <a:avLst/>
          </a:prstGeom>
        </p:spPr>
        <p:txBody>
          <a:bodyPr wrap="none">
            <a:spAutoFit/>
          </a:bodyPr>
          <a:lstStyle/>
          <a:p>
            <a:r>
              <a:rPr lang="hr-HR" sz="2000" b="1" dirty="0" err="1" smtClean="0"/>
              <a:t>Dr</a:t>
            </a:r>
            <a:r>
              <a:rPr lang="hr-HR" sz="2000" b="1" dirty="0" smtClean="0"/>
              <a:t>. </a:t>
            </a:r>
            <a:r>
              <a:rPr lang="hr-HR" sz="2000" b="1" dirty="0" err="1" smtClean="0"/>
              <a:t>sc</a:t>
            </a:r>
            <a:r>
              <a:rPr lang="hr-HR" sz="2000" b="1" dirty="0" smtClean="0"/>
              <a:t>. Ivan Maršić </a:t>
            </a:r>
            <a:endParaRPr lang="hr-HR" sz="2000" b="1" dirty="0"/>
          </a:p>
        </p:txBody>
      </p:sp>
      <p:sp>
        <p:nvSpPr>
          <p:cNvPr id="5" name="Pravokutnik 4"/>
          <p:cNvSpPr/>
          <p:nvPr/>
        </p:nvSpPr>
        <p:spPr>
          <a:xfrm>
            <a:off x="2285984" y="5214950"/>
            <a:ext cx="4572000" cy="646331"/>
          </a:xfrm>
          <a:prstGeom prst="rect">
            <a:avLst/>
          </a:prstGeom>
          <a:solidFill>
            <a:schemeClr val="accent2">
              <a:lumMod val="60000"/>
              <a:lumOff val="40000"/>
            </a:schemeClr>
          </a:solidFill>
        </p:spPr>
        <p:txBody>
          <a:bodyPr>
            <a:spAutoFit/>
          </a:bodyPr>
          <a:lstStyle/>
          <a:p>
            <a:r>
              <a:rPr lang="hr-HR" dirty="0" smtClean="0"/>
              <a:t>E-mail adresa:</a:t>
            </a:r>
          </a:p>
          <a:p>
            <a:pPr>
              <a:buNone/>
            </a:pPr>
            <a:r>
              <a:rPr lang="hr-HR" dirty="0" smtClean="0"/>
              <a:t>	</a:t>
            </a:r>
            <a:r>
              <a:rPr lang="hr-HR" dirty="0" err="1" smtClean="0">
                <a:hlinkClick r:id="rId3"/>
              </a:rPr>
              <a:t>ivan.marsic</a:t>
            </a:r>
            <a:r>
              <a:rPr lang="hr-HR" dirty="0" smtClean="0">
                <a:hlinkClick r:id="rId3"/>
              </a:rPr>
              <a:t>@</a:t>
            </a:r>
            <a:r>
              <a:rPr lang="hr-HR" dirty="0" err="1" smtClean="0">
                <a:hlinkClick r:id="rId3"/>
              </a:rPr>
              <a:t>st.t</a:t>
            </a:r>
            <a:r>
              <a:rPr lang="hr-HR" dirty="0" smtClean="0">
                <a:hlinkClick r:id="rId3"/>
              </a:rPr>
              <a:t>-</a:t>
            </a:r>
            <a:r>
              <a:rPr lang="hr-HR" dirty="0" err="1" smtClean="0">
                <a:hlinkClick r:id="rId3"/>
              </a:rPr>
              <a:t>com.hr</a:t>
            </a:r>
            <a:r>
              <a:rPr lang="hr-HR"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rrowheads="1"/>
          </p:cNvSpPr>
          <p:nvPr>
            <p:ph type="title"/>
          </p:nvPr>
        </p:nvSpPr>
        <p:spPr/>
        <p:txBody>
          <a:bodyPr>
            <a:normAutofit/>
          </a:bodyPr>
          <a:lstStyle/>
          <a:p>
            <a:r>
              <a:rPr lang="hr-HR" sz="4000" dirty="0" smtClean="0"/>
              <a:t>Nastavnici (2)  </a:t>
            </a:r>
            <a:endParaRPr lang="en-US" sz="4000" dirty="0"/>
          </a:p>
        </p:txBody>
      </p:sp>
      <p:sp>
        <p:nvSpPr>
          <p:cNvPr id="107523" name="Rectangle 3"/>
          <p:cNvSpPr>
            <a:spLocks noGrp="1" noRot="1" noChangeArrowheads="1"/>
          </p:cNvSpPr>
          <p:nvPr>
            <p:ph type="body" idx="1"/>
          </p:nvPr>
        </p:nvSpPr>
        <p:spPr/>
        <p:txBody>
          <a:bodyPr/>
          <a:lstStyle/>
          <a:p>
            <a:pPr>
              <a:lnSpc>
                <a:spcPct val="90000"/>
              </a:lnSpc>
            </a:pPr>
            <a:r>
              <a:rPr lang="en-US" dirty="0"/>
              <a:t>7 </a:t>
            </a:r>
            <a:r>
              <a:rPr lang="en-US" dirty="0" smtClean="0"/>
              <a:t>o</a:t>
            </a:r>
            <a:r>
              <a:rPr lang="hr-HR" dirty="0" smtClean="0"/>
              <a:t>d </a:t>
            </a:r>
            <a:r>
              <a:rPr lang="en-US" dirty="0" smtClean="0"/>
              <a:t> </a:t>
            </a:r>
            <a:r>
              <a:rPr lang="en-US" dirty="0"/>
              <a:t>10 </a:t>
            </a:r>
            <a:r>
              <a:rPr lang="hr-HR" dirty="0" smtClean="0"/>
              <a:t>učitelja (7-8 razred) kažu da imaju ozbiljnih problema s </a:t>
            </a:r>
            <a:r>
              <a:rPr lang="hr-HR" b="1" dirty="0" smtClean="0"/>
              <a:t>narušavanjem reda </a:t>
            </a:r>
            <a:r>
              <a:rPr lang="hr-HR" dirty="0" smtClean="0"/>
              <a:t>u učionici  </a:t>
            </a:r>
            <a:endParaRPr lang="en-US" dirty="0"/>
          </a:p>
          <a:p>
            <a:pPr>
              <a:lnSpc>
                <a:spcPct val="90000"/>
              </a:lnSpc>
            </a:pPr>
            <a:r>
              <a:rPr lang="en-US" dirty="0"/>
              <a:t>8 </a:t>
            </a:r>
            <a:r>
              <a:rPr lang="en-US" dirty="0" smtClean="0"/>
              <a:t>o</a:t>
            </a:r>
            <a:r>
              <a:rPr lang="hr-HR" dirty="0" smtClean="0"/>
              <a:t>d</a:t>
            </a:r>
            <a:r>
              <a:rPr lang="en-US" dirty="0" smtClean="0"/>
              <a:t>10 </a:t>
            </a:r>
            <a:r>
              <a:rPr lang="hr-HR" dirty="0" smtClean="0"/>
              <a:t>učitelja izjavljuje da bi bili mnogo učinkovitiji kada ne bi toliko vremena trošili na učenike koji </a:t>
            </a:r>
            <a:r>
              <a:rPr lang="hr-HR" b="1" dirty="0" smtClean="0"/>
              <a:t>ometaju rad  </a:t>
            </a:r>
            <a:endParaRPr lang="en-US" b="1" dirty="0"/>
          </a:p>
          <a:p>
            <a:pPr>
              <a:lnSpc>
                <a:spcPct val="90000"/>
              </a:lnSpc>
            </a:pPr>
            <a:r>
              <a:rPr lang="en-US" dirty="0"/>
              <a:t>4 </a:t>
            </a:r>
            <a:r>
              <a:rPr lang="en-US" dirty="0" smtClean="0"/>
              <a:t>o</a:t>
            </a:r>
            <a:r>
              <a:rPr lang="hr-HR" dirty="0" smtClean="0"/>
              <a:t>d </a:t>
            </a:r>
            <a:r>
              <a:rPr lang="en-US" dirty="0" smtClean="0"/>
              <a:t> </a:t>
            </a:r>
            <a:r>
              <a:rPr lang="en-US" dirty="0"/>
              <a:t>10 </a:t>
            </a:r>
            <a:r>
              <a:rPr lang="hr-HR" dirty="0" smtClean="0"/>
              <a:t>učitelja više vremena troše na držanje reda nego podučavanje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7522"/>
                                        </p:tgtEl>
                                        <p:attrNameLst>
                                          <p:attrName>style.visibility</p:attrName>
                                        </p:attrNameLst>
                                      </p:cBhvr>
                                      <p:to>
                                        <p:strVal val="visible"/>
                                      </p:to>
                                    </p:set>
                                    <p:animEffect transition="in" filter="fade">
                                      <p:cBhvr>
                                        <p:cTn id="7" dur="2000"/>
                                        <p:tgtEl>
                                          <p:spTgt spid="10752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7523">
                                            <p:txEl>
                                              <p:pRg st="0" end="0"/>
                                            </p:txEl>
                                          </p:spTgt>
                                        </p:tgtEl>
                                        <p:attrNameLst>
                                          <p:attrName>style.visibility</p:attrName>
                                        </p:attrNameLst>
                                      </p:cBhvr>
                                      <p:to>
                                        <p:strVal val="visible"/>
                                      </p:to>
                                    </p:set>
                                    <p:animEffect transition="in" filter="wipe(left)">
                                      <p:cBhvr>
                                        <p:cTn id="12" dur="500"/>
                                        <p:tgtEl>
                                          <p:spTgt spid="1075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7523">
                                            <p:txEl>
                                              <p:pRg st="1" end="1"/>
                                            </p:txEl>
                                          </p:spTgt>
                                        </p:tgtEl>
                                        <p:attrNameLst>
                                          <p:attrName>style.visibility</p:attrName>
                                        </p:attrNameLst>
                                      </p:cBhvr>
                                      <p:to>
                                        <p:strVal val="visible"/>
                                      </p:to>
                                    </p:set>
                                    <p:animEffect transition="in" filter="wipe(left)">
                                      <p:cBhvr>
                                        <p:cTn id="17" dur="500"/>
                                        <p:tgtEl>
                                          <p:spTgt spid="1075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7523">
                                            <p:txEl>
                                              <p:pRg st="2" end="2"/>
                                            </p:txEl>
                                          </p:spTgt>
                                        </p:tgtEl>
                                        <p:attrNameLst>
                                          <p:attrName>style.visibility</p:attrName>
                                        </p:attrNameLst>
                                      </p:cBhvr>
                                      <p:to>
                                        <p:strVal val="visible"/>
                                      </p:to>
                                    </p:set>
                                    <p:animEffect transition="in" filter="wipe(left)">
                                      <p:cBhvr>
                                        <p:cTn id="22" dur="500"/>
                                        <p:tgtEl>
                                          <p:spTgt spid="1075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p:bldP spid="10752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274638"/>
            <a:ext cx="8229600" cy="642937"/>
          </a:xfrm>
        </p:spPr>
        <p:txBody>
          <a:bodyPr/>
          <a:lstStyle/>
          <a:p>
            <a:r>
              <a:rPr lang="hr-HR" sz="3600" dirty="0"/>
              <a:t>Kako se ponašaju nastavnici?</a:t>
            </a:r>
          </a:p>
        </p:txBody>
      </p:sp>
      <p:graphicFrame>
        <p:nvGraphicFramePr>
          <p:cNvPr id="13316" name="Object 4"/>
          <p:cNvGraphicFramePr>
            <a:graphicFrameLocks noChangeAspect="1"/>
          </p:cNvGraphicFramePr>
          <p:nvPr>
            <p:ph idx="1"/>
          </p:nvPr>
        </p:nvGraphicFramePr>
        <p:xfrm>
          <a:off x="971550" y="1700213"/>
          <a:ext cx="7345363" cy="3457575"/>
        </p:xfrm>
        <a:graphic>
          <a:graphicData uri="http://schemas.openxmlformats.org/presentationml/2006/ole">
            <p:oleObj spid="_x0000_s27650" name="Grafikon" r:id="rId3" imgW="3609908" imgH="1714466" progId="Excel.Sheet.8">
              <p:embed/>
            </p:oleObj>
          </a:graphicData>
        </a:graphic>
      </p:graphicFrame>
      <p:sp>
        <p:nvSpPr>
          <p:cNvPr id="13319" name="Text Box 7"/>
          <p:cNvSpPr txBox="1">
            <a:spLocks noChangeArrowheads="1"/>
          </p:cNvSpPr>
          <p:nvPr/>
        </p:nvSpPr>
        <p:spPr bwMode="auto">
          <a:xfrm>
            <a:off x="2051050" y="5300663"/>
            <a:ext cx="5905500" cy="915987"/>
          </a:xfrm>
          <a:prstGeom prst="rect">
            <a:avLst/>
          </a:prstGeom>
          <a:noFill/>
          <a:ln w="9525">
            <a:noFill/>
            <a:miter lim="800000"/>
            <a:headEnd/>
            <a:tailEnd/>
          </a:ln>
          <a:effectLst/>
        </p:spPr>
        <p:txBody>
          <a:bodyPr>
            <a:spAutoFit/>
          </a:bodyPr>
          <a:lstStyle/>
          <a:p>
            <a:pPr>
              <a:spcBef>
                <a:spcPct val="50000"/>
              </a:spcBef>
            </a:pPr>
            <a:r>
              <a:rPr lang="hr-HR" dirty="0">
                <a:latin typeface="Comic Sans MS" pitchFamily="66" charset="0"/>
              </a:rPr>
              <a:t>1 – podižu glas; 2 – smanjuju privilegije; 3 – dodatni zadaci za domaći uradak; 4 – obavijesti roditeljima;  5 – vježbe za kaznu; 6- upućuju ravnatelju; 7 - kazne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1188" y="404813"/>
            <a:ext cx="6870700" cy="1620837"/>
          </a:xfrm>
        </p:spPr>
        <p:txBody>
          <a:bodyPr>
            <a:normAutofit fontScale="90000"/>
          </a:bodyPr>
          <a:lstStyle/>
          <a:p>
            <a:r>
              <a:rPr lang="hr-HR" sz="3200" b="1" dirty="0"/>
              <a:t/>
            </a:r>
            <a:br>
              <a:rPr lang="hr-HR" sz="3200" b="1" dirty="0"/>
            </a:br>
            <a:r>
              <a:rPr lang="hr-HR" sz="3200" b="1" dirty="0"/>
              <a:t>Što čine nastavnici kako bi poboljšali ponašanje učenika?</a:t>
            </a:r>
            <a:r>
              <a:rPr lang="hr-HR" sz="4800" b="1" dirty="0"/>
              <a:t/>
            </a:r>
            <a:br>
              <a:rPr lang="hr-HR" sz="4800" b="1" dirty="0"/>
            </a:br>
            <a:endParaRPr lang="hr-HR" sz="4800" b="1" dirty="0"/>
          </a:p>
        </p:txBody>
      </p:sp>
      <p:graphicFrame>
        <p:nvGraphicFramePr>
          <p:cNvPr id="15364" name="Object 4"/>
          <p:cNvGraphicFramePr>
            <a:graphicFrameLocks noChangeAspect="1"/>
          </p:cNvGraphicFramePr>
          <p:nvPr>
            <p:ph idx="1"/>
          </p:nvPr>
        </p:nvGraphicFramePr>
        <p:xfrm>
          <a:off x="1116013" y="1557338"/>
          <a:ext cx="6624637" cy="3317875"/>
        </p:xfrm>
        <a:graphic>
          <a:graphicData uri="http://schemas.openxmlformats.org/presentationml/2006/ole">
            <p:oleObj spid="_x0000_s28674" name="Grafikon" r:id="rId3" imgW="3609908" imgH="1714466" progId="Excel.Sheet.8">
              <p:embed/>
            </p:oleObj>
          </a:graphicData>
        </a:graphic>
      </p:graphicFrame>
      <p:sp>
        <p:nvSpPr>
          <p:cNvPr id="15366" name="Text Box 6"/>
          <p:cNvSpPr txBox="1">
            <a:spLocks noChangeArrowheads="1"/>
          </p:cNvSpPr>
          <p:nvPr/>
        </p:nvSpPr>
        <p:spPr bwMode="auto">
          <a:xfrm>
            <a:off x="2339975" y="4941888"/>
            <a:ext cx="5184775" cy="1190625"/>
          </a:xfrm>
          <a:prstGeom prst="rect">
            <a:avLst/>
          </a:prstGeom>
          <a:noFill/>
          <a:ln w="9525">
            <a:noFill/>
            <a:miter lim="800000"/>
            <a:headEnd/>
            <a:tailEnd/>
          </a:ln>
          <a:effectLst/>
        </p:spPr>
        <p:txBody>
          <a:bodyPr>
            <a:spAutoFit/>
          </a:bodyPr>
          <a:lstStyle/>
          <a:p>
            <a:pPr>
              <a:spcBef>
                <a:spcPct val="50000"/>
              </a:spcBef>
            </a:pPr>
            <a:r>
              <a:rPr lang="hr-HR" dirty="0">
                <a:latin typeface="Comic Sans MS" pitchFamily="66" charset="0"/>
              </a:rPr>
              <a:t>1 – nagrade; 2 – više slobodnog vremena, 3 – samoljepive oznake; 4 – priznanja, pohvale; 5 – pisma roditeljima; 6 – publicitet u školi; 7 – publicitet izvan škole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57200" y="571480"/>
            <a:ext cx="8229600" cy="5554683"/>
          </a:xfrm>
        </p:spPr>
        <p:txBody>
          <a:bodyPr>
            <a:normAutofit fontScale="70000" lnSpcReduction="20000"/>
          </a:bodyPr>
          <a:lstStyle/>
          <a:p>
            <a:pPr>
              <a:buFontTx/>
              <a:buNone/>
            </a:pPr>
            <a:r>
              <a:rPr lang="hr-HR" sz="4600" b="1" u="sng" dirty="0" smtClean="0"/>
              <a:t>Gdje su izvori ovakvih problema?</a:t>
            </a:r>
          </a:p>
          <a:p>
            <a:pPr>
              <a:buFontTx/>
              <a:buNone/>
            </a:pPr>
            <a:r>
              <a:rPr lang="hr-HR" dirty="0" smtClean="0"/>
              <a:t>Što možemo učiniti da ih bude  manje?</a:t>
            </a:r>
          </a:p>
          <a:p>
            <a:pPr>
              <a:buFontTx/>
              <a:buNone/>
            </a:pPr>
            <a:r>
              <a:rPr lang="hr-HR" dirty="0" smtClean="0"/>
              <a:t>Slati pedagogu?  Razred je ipak odgovornost učitelja!</a:t>
            </a:r>
          </a:p>
          <a:p>
            <a:pPr>
              <a:buFontTx/>
              <a:buNone/>
            </a:pPr>
            <a:endParaRPr lang="hr-HR" dirty="0" smtClean="0"/>
          </a:p>
          <a:p>
            <a:pPr>
              <a:buFontTx/>
              <a:buNone/>
            </a:pPr>
            <a:r>
              <a:rPr lang="hr-HR" dirty="0" smtClean="0"/>
              <a:t> </a:t>
            </a:r>
          </a:p>
          <a:p>
            <a:pPr>
              <a:buFontTx/>
              <a:buNone/>
            </a:pPr>
            <a:r>
              <a:rPr lang="hr-HR" sz="4600" b="1" u="sng" dirty="0" smtClean="0"/>
              <a:t>Uzroci tome leže u:</a:t>
            </a:r>
          </a:p>
          <a:p>
            <a:pPr>
              <a:buFontTx/>
              <a:buAutoNum type="arabicPeriod"/>
            </a:pPr>
            <a:r>
              <a:rPr lang="hr-HR" dirty="0" smtClean="0"/>
              <a:t>Utjecaj društvenog okruženja (općeg, ali i obiteljskog)</a:t>
            </a:r>
          </a:p>
          <a:p>
            <a:pPr>
              <a:buFontTx/>
              <a:buAutoNum type="arabicPeriod"/>
            </a:pPr>
            <a:r>
              <a:rPr lang="hr-HR" dirty="0" smtClean="0"/>
              <a:t>Individualne osobine učenika</a:t>
            </a:r>
          </a:p>
          <a:p>
            <a:pPr>
              <a:buFontTx/>
              <a:buAutoNum type="arabicPeriod"/>
            </a:pPr>
            <a:r>
              <a:rPr lang="hr-HR" dirty="0" smtClean="0"/>
              <a:t>Razred, tj. osobine i dinamika učeničkog kolektiva, razredno ozračje</a:t>
            </a:r>
          </a:p>
          <a:p>
            <a:pPr>
              <a:buFontTx/>
              <a:buAutoNum type="arabicPeriod"/>
            </a:pPr>
            <a:r>
              <a:rPr lang="hr-HR" dirty="0" smtClean="0"/>
              <a:t>Specifični odnosi učenika i svakog pojedinog učitelja</a:t>
            </a:r>
          </a:p>
          <a:p>
            <a:pPr>
              <a:buFontTx/>
              <a:buAutoNum type="arabicPeriod"/>
            </a:pPr>
            <a:r>
              <a:rPr lang="hr-HR" dirty="0" smtClean="0"/>
              <a:t>Opći odnosi u školi (organizacija, reakcija odgovornih – ‘nije moj’ ; ponašanje prema ostalom osoblju i sl.)</a:t>
            </a:r>
          </a:p>
          <a:p>
            <a:r>
              <a:rPr lang="hr-HR" dirty="0" smtClean="0"/>
              <a:t>Osim prvog (na koji imamo mali utjecaj) na ostale možemo puno više utjecati</a:t>
            </a:r>
            <a:endParaRPr lang="hr-H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9144000" cy="6858000"/>
          </a:xfrm>
          <a:solidFill>
            <a:srgbClr val="FF0000"/>
          </a:solidFill>
        </p:spPr>
        <p:txBody>
          <a:bodyPr>
            <a:normAutofit/>
          </a:bodyPr>
          <a:lstStyle/>
          <a:p>
            <a:pPr algn="ctr">
              <a:buNone/>
            </a:pPr>
            <a:endParaRPr lang="hr-HR" sz="7200" dirty="0" smtClean="0"/>
          </a:p>
          <a:p>
            <a:pPr algn="ctr">
              <a:buNone/>
            </a:pPr>
            <a:r>
              <a:rPr lang="hr-HR" sz="7200" b="1" dirty="0" smtClean="0"/>
              <a:t>ŠTO </a:t>
            </a:r>
          </a:p>
          <a:p>
            <a:pPr algn="ctr">
              <a:buNone/>
            </a:pPr>
            <a:r>
              <a:rPr lang="hr-HR" sz="7200" b="1" dirty="0" smtClean="0"/>
              <a:t>KARAKTERIZIRA DOBROG </a:t>
            </a:r>
          </a:p>
          <a:p>
            <a:pPr algn="ctr">
              <a:buNone/>
            </a:pPr>
            <a:r>
              <a:rPr lang="hr-HR" sz="7200" b="1" dirty="0" smtClean="0"/>
              <a:t>NASTAVNIKA</a:t>
            </a:r>
            <a:endParaRPr lang="hr-HR" sz="7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0"/>
            <a:ext cx="9144000" cy="857232"/>
          </a:xfrm>
          <a:noFill/>
          <a:ln>
            <a:miter lim="800000"/>
            <a:headEnd/>
            <a:tailEnd/>
          </a:ln>
          <a:effectLst>
            <a:outerShdw dist="35921" dir="2700000" algn="ctr" rotWithShape="0">
              <a:schemeClr val="bg2"/>
            </a:outerShdw>
          </a:effectLst>
        </p:spPr>
        <p:txBody>
          <a:bodyPr vert="horz" wrap="square" lIns="91440" tIns="45720" rIns="91440" bIns="45720" numCol="1" anchor="t" anchorCtr="0" compatLnSpc="1">
            <a:prstTxWarp prst="textNoShape">
              <a:avLst/>
            </a:prstTxWarp>
          </a:bodyPr>
          <a:lstStyle/>
          <a:p>
            <a:r>
              <a:rPr lang="hr-HR" sz="4000" b="1" dirty="0" smtClean="0">
                <a:effectLst/>
              </a:rPr>
              <a:t>Karakteristike uspješnih učitelja</a:t>
            </a:r>
            <a:endParaRPr lang="en-US" sz="4000" b="1" dirty="0">
              <a:effectLst/>
            </a:endParaRPr>
          </a:p>
        </p:txBody>
      </p:sp>
      <p:sp>
        <p:nvSpPr>
          <p:cNvPr id="6156" name="AutoShape 12"/>
          <p:cNvSpPr>
            <a:spLocks noChangeAspect="1" noChangeArrowheads="1" noTextEdit="1"/>
          </p:cNvSpPr>
          <p:nvPr/>
        </p:nvSpPr>
        <p:spPr bwMode="auto">
          <a:xfrm>
            <a:off x="1524000" y="1395413"/>
            <a:ext cx="6096000" cy="4067175"/>
          </a:xfrm>
          <a:prstGeom prst="rect">
            <a:avLst/>
          </a:prstGeom>
          <a:noFill/>
          <a:ln w="9525">
            <a:noFill/>
            <a:miter lim="800000"/>
            <a:headEnd/>
            <a:tailEnd/>
          </a:ln>
        </p:spPr>
        <p:txBody>
          <a:bodyPr/>
          <a:lstStyle/>
          <a:p>
            <a:endParaRPr lang="hr-HR" dirty="0"/>
          </a:p>
        </p:txBody>
      </p:sp>
      <p:grpSp>
        <p:nvGrpSpPr>
          <p:cNvPr id="2" name="Group 34"/>
          <p:cNvGrpSpPr>
            <a:grpSpLocks/>
          </p:cNvGrpSpPr>
          <p:nvPr/>
        </p:nvGrpSpPr>
        <p:grpSpPr bwMode="auto">
          <a:xfrm>
            <a:off x="4419600" y="1066800"/>
            <a:ext cx="2528888" cy="3551238"/>
            <a:chOff x="2784" y="1027"/>
            <a:chExt cx="1593" cy="2237"/>
          </a:xfrm>
        </p:grpSpPr>
        <p:sp>
          <p:nvSpPr>
            <p:cNvPr id="6161" name="Freeform 17"/>
            <p:cNvSpPr>
              <a:spLocks/>
            </p:cNvSpPr>
            <p:nvPr/>
          </p:nvSpPr>
          <p:spPr bwMode="auto">
            <a:xfrm>
              <a:off x="2784" y="1027"/>
              <a:ext cx="1593" cy="2237"/>
            </a:xfrm>
            <a:custGeom>
              <a:avLst/>
              <a:gdLst/>
              <a:ahLst/>
              <a:cxnLst>
                <a:cxn ang="0">
                  <a:pos x="18" y="0"/>
                </a:cxn>
                <a:cxn ang="0">
                  <a:pos x="54" y="0"/>
                </a:cxn>
                <a:cxn ang="0">
                  <a:pos x="90" y="0"/>
                </a:cxn>
                <a:cxn ang="0">
                  <a:pos x="132" y="6"/>
                </a:cxn>
                <a:cxn ang="0">
                  <a:pos x="168" y="12"/>
                </a:cxn>
                <a:cxn ang="0">
                  <a:pos x="204" y="18"/>
                </a:cxn>
                <a:cxn ang="0">
                  <a:pos x="240" y="24"/>
                </a:cxn>
                <a:cxn ang="0">
                  <a:pos x="270" y="36"/>
                </a:cxn>
                <a:cxn ang="0">
                  <a:pos x="306" y="42"/>
                </a:cxn>
                <a:cxn ang="0">
                  <a:pos x="341" y="54"/>
                </a:cxn>
                <a:cxn ang="0">
                  <a:pos x="377" y="66"/>
                </a:cxn>
                <a:cxn ang="0">
                  <a:pos x="407" y="84"/>
                </a:cxn>
                <a:cxn ang="0">
                  <a:pos x="443" y="96"/>
                </a:cxn>
                <a:cxn ang="0">
                  <a:pos x="473" y="114"/>
                </a:cxn>
                <a:cxn ang="0">
                  <a:pos x="509" y="132"/>
                </a:cxn>
                <a:cxn ang="0">
                  <a:pos x="539" y="150"/>
                </a:cxn>
                <a:cxn ang="0">
                  <a:pos x="569" y="168"/>
                </a:cxn>
                <a:cxn ang="0">
                  <a:pos x="599" y="186"/>
                </a:cxn>
                <a:cxn ang="0">
                  <a:pos x="629" y="210"/>
                </a:cxn>
                <a:cxn ang="0">
                  <a:pos x="659" y="234"/>
                </a:cxn>
                <a:cxn ang="0">
                  <a:pos x="689" y="258"/>
                </a:cxn>
                <a:cxn ang="0">
                  <a:pos x="713" y="282"/>
                </a:cxn>
                <a:cxn ang="0">
                  <a:pos x="743" y="306"/>
                </a:cxn>
                <a:cxn ang="0">
                  <a:pos x="767" y="330"/>
                </a:cxn>
                <a:cxn ang="0">
                  <a:pos x="791" y="360"/>
                </a:cxn>
                <a:cxn ang="0">
                  <a:pos x="815" y="384"/>
                </a:cxn>
                <a:cxn ang="0">
                  <a:pos x="839" y="413"/>
                </a:cxn>
                <a:cxn ang="0">
                  <a:pos x="857" y="443"/>
                </a:cxn>
                <a:cxn ang="0">
                  <a:pos x="881" y="473"/>
                </a:cxn>
                <a:cxn ang="0">
                  <a:pos x="899" y="503"/>
                </a:cxn>
                <a:cxn ang="0">
                  <a:pos x="917" y="539"/>
                </a:cxn>
                <a:cxn ang="0">
                  <a:pos x="935" y="569"/>
                </a:cxn>
                <a:cxn ang="0">
                  <a:pos x="947" y="605"/>
                </a:cxn>
                <a:cxn ang="0">
                  <a:pos x="965" y="635"/>
                </a:cxn>
                <a:cxn ang="0">
                  <a:pos x="976" y="671"/>
                </a:cxn>
                <a:cxn ang="0">
                  <a:pos x="988" y="701"/>
                </a:cxn>
                <a:cxn ang="0">
                  <a:pos x="1000" y="737"/>
                </a:cxn>
                <a:cxn ang="0">
                  <a:pos x="1012" y="773"/>
                </a:cxn>
                <a:cxn ang="0">
                  <a:pos x="1018" y="809"/>
                </a:cxn>
                <a:cxn ang="0">
                  <a:pos x="1030" y="844"/>
                </a:cxn>
                <a:cxn ang="0">
                  <a:pos x="1036" y="880"/>
                </a:cxn>
                <a:cxn ang="0">
                  <a:pos x="1036" y="916"/>
                </a:cxn>
                <a:cxn ang="0">
                  <a:pos x="1042" y="952"/>
                </a:cxn>
                <a:cxn ang="0">
                  <a:pos x="1048" y="988"/>
                </a:cxn>
                <a:cxn ang="0">
                  <a:pos x="1048" y="1024"/>
                </a:cxn>
                <a:cxn ang="0">
                  <a:pos x="1048" y="1060"/>
                </a:cxn>
                <a:cxn ang="0">
                  <a:pos x="1048" y="1096"/>
                </a:cxn>
                <a:cxn ang="0">
                  <a:pos x="1042" y="1132"/>
                </a:cxn>
                <a:cxn ang="0">
                  <a:pos x="1036" y="1174"/>
                </a:cxn>
                <a:cxn ang="0">
                  <a:pos x="1036" y="1210"/>
                </a:cxn>
                <a:cxn ang="0">
                  <a:pos x="1030" y="1246"/>
                </a:cxn>
                <a:cxn ang="0">
                  <a:pos x="1018" y="1281"/>
                </a:cxn>
                <a:cxn ang="0">
                  <a:pos x="1012" y="1311"/>
                </a:cxn>
                <a:cxn ang="0">
                  <a:pos x="1000" y="1347"/>
                </a:cxn>
                <a:cxn ang="0">
                  <a:pos x="988" y="1383"/>
                </a:cxn>
                <a:cxn ang="0">
                  <a:pos x="976" y="1419"/>
                </a:cxn>
                <a:cxn ang="0">
                  <a:pos x="965" y="1449"/>
                </a:cxn>
                <a:cxn ang="0">
                  <a:pos x="947" y="1485"/>
                </a:cxn>
                <a:cxn ang="0">
                  <a:pos x="935" y="1515"/>
                </a:cxn>
                <a:cxn ang="0">
                  <a:pos x="917" y="1551"/>
                </a:cxn>
                <a:cxn ang="0">
                  <a:pos x="0" y="1042"/>
                </a:cxn>
              </a:cxnLst>
              <a:rect l="0" t="0" r="r" b="b"/>
              <a:pathLst>
                <a:path w="1048" h="1569">
                  <a:moveTo>
                    <a:pt x="0" y="0"/>
                  </a:moveTo>
                  <a:lnTo>
                    <a:pt x="18" y="0"/>
                  </a:lnTo>
                  <a:lnTo>
                    <a:pt x="36" y="0"/>
                  </a:lnTo>
                  <a:lnTo>
                    <a:pt x="54" y="0"/>
                  </a:lnTo>
                  <a:lnTo>
                    <a:pt x="72" y="0"/>
                  </a:lnTo>
                  <a:lnTo>
                    <a:pt x="90" y="0"/>
                  </a:lnTo>
                  <a:lnTo>
                    <a:pt x="108" y="6"/>
                  </a:lnTo>
                  <a:lnTo>
                    <a:pt x="132" y="6"/>
                  </a:lnTo>
                  <a:lnTo>
                    <a:pt x="150" y="6"/>
                  </a:lnTo>
                  <a:lnTo>
                    <a:pt x="168" y="12"/>
                  </a:lnTo>
                  <a:lnTo>
                    <a:pt x="186" y="12"/>
                  </a:lnTo>
                  <a:lnTo>
                    <a:pt x="204" y="18"/>
                  </a:lnTo>
                  <a:lnTo>
                    <a:pt x="222" y="24"/>
                  </a:lnTo>
                  <a:lnTo>
                    <a:pt x="240" y="24"/>
                  </a:lnTo>
                  <a:lnTo>
                    <a:pt x="252" y="30"/>
                  </a:lnTo>
                  <a:lnTo>
                    <a:pt x="270" y="36"/>
                  </a:lnTo>
                  <a:lnTo>
                    <a:pt x="288" y="42"/>
                  </a:lnTo>
                  <a:lnTo>
                    <a:pt x="306" y="42"/>
                  </a:lnTo>
                  <a:lnTo>
                    <a:pt x="324" y="48"/>
                  </a:lnTo>
                  <a:lnTo>
                    <a:pt x="341" y="54"/>
                  </a:lnTo>
                  <a:lnTo>
                    <a:pt x="359" y="60"/>
                  </a:lnTo>
                  <a:lnTo>
                    <a:pt x="377" y="66"/>
                  </a:lnTo>
                  <a:lnTo>
                    <a:pt x="395" y="72"/>
                  </a:lnTo>
                  <a:lnTo>
                    <a:pt x="407" y="84"/>
                  </a:lnTo>
                  <a:lnTo>
                    <a:pt x="425" y="90"/>
                  </a:lnTo>
                  <a:lnTo>
                    <a:pt x="443" y="96"/>
                  </a:lnTo>
                  <a:lnTo>
                    <a:pt x="461" y="102"/>
                  </a:lnTo>
                  <a:lnTo>
                    <a:pt x="473" y="114"/>
                  </a:lnTo>
                  <a:lnTo>
                    <a:pt x="491" y="120"/>
                  </a:lnTo>
                  <a:lnTo>
                    <a:pt x="509" y="132"/>
                  </a:lnTo>
                  <a:lnTo>
                    <a:pt x="527" y="138"/>
                  </a:lnTo>
                  <a:lnTo>
                    <a:pt x="539" y="150"/>
                  </a:lnTo>
                  <a:lnTo>
                    <a:pt x="557" y="156"/>
                  </a:lnTo>
                  <a:lnTo>
                    <a:pt x="569" y="168"/>
                  </a:lnTo>
                  <a:lnTo>
                    <a:pt x="587" y="180"/>
                  </a:lnTo>
                  <a:lnTo>
                    <a:pt x="599" y="186"/>
                  </a:lnTo>
                  <a:lnTo>
                    <a:pt x="617" y="198"/>
                  </a:lnTo>
                  <a:lnTo>
                    <a:pt x="629" y="210"/>
                  </a:lnTo>
                  <a:lnTo>
                    <a:pt x="647" y="222"/>
                  </a:lnTo>
                  <a:lnTo>
                    <a:pt x="659" y="234"/>
                  </a:lnTo>
                  <a:lnTo>
                    <a:pt x="671" y="246"/>
                  </a:lnTo>
                  <a:lnTo>
                    <a:pt x="689" y="258"/>
                  </a:lnTo>
                  <a:lnTo>
                    <a:pt x="701" y="270"/>
                  </a:lnTo>
                  <a:lnTo>
                    <a:pt x="713" y="282"/>
                  </a:lnTo>
                  <a:lnTo>
                    <a:pt x="725" y="294"/>
                  </a:lnTo>
                  <a:lnTo>
                    <a:pt x="743" y="306"/>
                  </a:lnTo>
                  <a:lnTo>
                    <a:pt x="755" y="318"/>
                  </a:lnTo>
                  <a:lnTo>
                    <a:pt x="767" y="330"/>
                  </a:lnTo>
                  <a:lnTo>
                    <a:pt x="779" y="342"/>
                  </a:lnTo>
                  <a:lnTo>
                    <a:pt x="791" y="360"/>
                  </a:lnTo>
                  <a:lnTo>
                    <a:pt x="803" y="372"/>
                  </a:lnTo>
                  <a:lnTo>
                    <a:pt x="815" y="384"/>
                  </a:lnTo>
                  <a:lnTo>
                    <a:pt x="827" y="402"/>
                  </a:lnTo>
                  <a:lnTo>
                    <a:pt x="839" y="413"/>
                  </a:lnTo>
                  <a:lnTo>
                    <a:pt x="845" y="431"/>
                  </a:lnTo>
                  <a:lnTo>
                    <a:pt x="857" y="443"/>
                  </a:lnTo>
                  <a:lnTo>
                    <a:pt x="869" y="461"/>
                  </a:lnTo>
                  <a:lnTo>
                    <a:pt x="881" y="473"/>
                  </a:lnTo>
                  <a:lnTo>
                    <a:pt x="887" y="491"/>
                  </a:lnTo>
                  <a:lnTo>
                    <a:pt x="899" y="503"/>
                  </a:lnTo>
                  <a:lnTo>
                    <a:pt x="905" y="521"/>
                  </a:lnTo>
                  <a:lnTo>
                    <a:pt x="917" y="539"/>
                  </a:lnTo>
                  <a:lnTo>
                    <a:pt x="923" y="551"/>
                  </a:lnTo>
                  <a:lnTo>
                    <a:pt x="935" y="569"/>
                  </a:lnTo>
                  <a:lnTo>
                    <a:pt x="941" y="587"/>
                  </a:lnTo>
                  <a:lnTo>
                    <a:pt x="947" y="605"/>
                  </a:lnTo>
                  <a:lnTo>
                    <a:pt x="959" y="617"/>
                  </a:lnTo>
                  <a:lnTo>
                    <a:pt x="965" y="635"/>
                  </a:lnTo>
                  <a:lnTo>
                    <a:pt x="970" y="653"/>
                  </a:lnTo>
                  <a:lnTo>
                    <a:pt x="976" y="671"/>
                  </a:lnTo>
                  <a:lnTo>
                    <a:pt x="982" y="689"/>
                  </a:lnTo>
                  <a:lnTo>
                    <a:pt x="988" y="701"/>
                  </a:lnTo>
                  <a:lnTo>
                    <a:pt x="994" y="719"/>
                  </a:lnTo>
                  <a:lnTo>
                    <a:pt x="1000" y="737"/>
                  </a:lnTo>
                  <a:lnTo>
                    <a:pt x="1006" y="755"/>
                  </a:lnTo>
                  <a:lnTo>
                    <a:pt x="1012" y="773"/>
                  </a:lnTo>
                  <a:lnTo>
                    <a:pt x="1018" y="791"/>
                  </a:lnTo>
                  <a:lnTo>
                    <a:pt x="1018" y="809"/>
                  </a:lnTo>
                  <a:lnTo>
                    <a:pt x="1024" y="827"/>
                  </a:lnTo>
                  <a:lnTo>
                    <a:pt x="1030" y="844"/>
                  </a:lnTo>
                  <a:lnTo>
                    <a:pt x="1030" y="862"/>
                  </a:lnTo>
                  <a:lnTo>
                    <a:pt x="1036" y="880"/>
                  </a:lnTo>
                  <a:lnTo>
                    <a:pt x="1036" y="898"/>
                  </a:lnTo>
                  <a:lnTo>
                    <a:pt x="1036" y="916"/>
                  </a:lnTo>
                  <a:lnTo>
                    <a:pt x="1042" y="934"/>
                  </a:lnTo>
                  <a:lnTo>
                    <a:pt x="1042" y="952"/>
                  </a:lnTo>
                  <a:lnTo>
                    <a:pt x="1042" y="970"/>
                  </a:lnTo>
                  <a:lnTo>
                    <a:pt x="1048" y="988"/>
                  </a:lnTo>
                  <a:lnTo>
                    <a:pt x="1048" y="1006"/>
                  </a:lnTo>
                  <a:lnTo>
                    <a:pt x="1048" y="1024"/>
                  </a:lnTo>
                  <a:lnTo>
                    <a:pt x="1048" y="1042"/>
                  </a:lnTo>
                  <a:lnTo>
                    <a:pt x="1048" y="1060"/>
                  </a:lnTo>
                  <a:lnTo>
                    <a:pt x="1048" y="1078"/>
                  </a:lnTo>
                  <a:lnTo>
                    <a:pt x="1048" y="1096"/>
                  </a:lnTo>
                  <a:lnTo>
                    <a:pt x="1042" y="1114"/>
                  </a:lnTo>
                  <a:lnTo>
                    <a:pt x="1042" y="1132"/>
                  </a:lnTo>
                  <a:lnTo>
                    <a:pt x="1042" y="1150"/>
                  </a:lnTo>
                  <a:lnTo>
                    <a:pt x="1036" y="1174"/>
                  </a:lnTo>
                  <a:lnTo>
                    <a:pt x="1036" y="1192"/>
                  </a:lnTo>
                  <a:lnTo>
                    <a:pt x="1036" y="1210"/>
                  </a:lnTo>
                  <a:lnTo>
                    <a:pt x="1030" y="1228"/>
                  </a:lnTo>
                  <a:lnTo>
                    <a:pt x="1030" y="1246"/>
                  </a:lnTo>
                  <a:lnTo>
                    <a:pt x="1024" y="1263"/>
                  </a:lnTo>
                  <a:lnTo>
                    <a:pt x="1018" y="1281"/>
                  </a:lnTo>
                  <a:lnTo>
                    <a:pt x="1018" y="1293"/>
                  </a:lnTo>
                  <a:lnTo>
                    <a:pt x="1012" y="1311"/>
                  </a:lnTo>
                  <a:lnTo>
                    <a:pt x="1006" y="1329"/>
                  </a:lnTo>
                  <a:lnTo>
                    <a:pt x="1000" y="1347"/>
                  </a:lnTo>
                  <a:lnTo>
                    <a:pt x="994" y="1365"/>
                  </a:lnTo>
                  <a:lnTo>
                    <a:pt x="988" y="1383"/>
                  </a:lnTo>
                  <a:lnTo>
                    <a:pt x="982" y="1401"/>
                  </a:lnTo>
                  <a:lnTo>
                    <a:pt x="976" y="1419"/>
                  </a:lnTo>
                  <a:lnTo>
                    <a:pt x="970" y="1437"/>
                  </a:lnTo>
                  <a:lnTo>
                    <a:pt x="965" y="1449"/>
                  </a:lnTo>
                  <a:lnTo>
                    <a:pt x="959" y="1467"/>
                  </a:lnTo>
                  <a:lnTo>
                    <a:pt x="947" y="1485"/>
                  </a:lnTo>
                  <a:lnTo>
                    <a:pt x="941" y="1503"/>
                  </a:lnTo>
                  <a:lnTo>
                    <a:pt x="935" y="1515"/>
                  </a:lnTo>
                  <a:lnTo>
                    <a:pt x="923" y="1533"/>
                  </a:lnTo>
                  <a:lnTo>
                    <a:pt x="917" y="1551"/>
                  </a:lnTo>
                  <a:lnTo>
                    <a:pt x="905" y="1569"/>
                  </a:lnTo>
                  <a:lnTo>
                    <a:pt x="0" y="1042"/>
                  </a:lnTo>
                  <a:lnTo>
                    <a:pt x="0" y="0"/>
                  </a:lnTo>
                  <a:close/>
                </a:path>
              </a:pathLst>
            </a:custGeom>
            <a:gradFill rotWithShape="1">
              <a:gsLst>
                <a:gs pos="0">
                  <a:srgbClr val="FFCC00"/>
                </a:gs>
                <a:gs pos="100000">
                  <a:srgbClr val="FFCC00">
                    <a:gamma/>
                    <a:shade val="31765"/>
                    <a:invGamma/>
                  </a:srgbClr>
                </a:gs>
              </a:gsLst>
              <a:lin ang="18900000" scaled="1"/>
            </a:gradFill>
            <a:ln w="9525">
              <a:noFill/>
              <a:round/>
              <a:headEnd/>
              <a:tailEnd/>
            </a:ln>
          </p:spPr>
          <p:txBody>
            <a:bodyPr/>
            <a:lstStyle/>
            <a:p>
              <a:endParaRPr lang="hr-HR" dirty="0"/>
            </a:p>
          </p:txBody>
        </p:sp>
        <p:sp>
          <p:nvSpPr>
            <p:cNvPr id="6175" name="Text Box 31"/>
            <p:cNvSpPr txBox="1">
              <a:spLocks noChangeArrowheads="1"/>
            </p:cNvSpPr>
            <p:nvPr/>
          </p:nvSpPr>
          <p:spPr bwMode="auto">
            <a:xfrm>
              <a:off x="2860" y="1839"/>
              <a:ext cx="184" cy="349"/>
            </a:xfrm>
            <a:prstGeom prst="rect">
              <a:avLst/>
            </a:prstGeom>
            <a:noFill/>
            <a:ln w="9525" algn="ctr">
              <a:noFill/>
              <a:miter lim="800000"/>
              <a:headEnd/>
              <a:tailEnd/>
            </a:ln>
            <a:effectLst>
              <a:outerShdw dist="28398" dir="1593903" algn="ctr" rotWithShape="0">
                <a:schemeClr val="bg2"/>
              </a:outerShdw>
            </a:effectLst>
          </p:spPr>
          <p:txBody>
            <a:bodyPr wrap="none">
              <a:spAutoFit/>
            </a:bodyPr>
            <a:lstStyle/>
            <a:p>
              <a:pPr algn="ctr"/>
              <a:r>
                <a:rPr lang="hr-HR" sz="3000" b="1" dirty="0" smtClean="0">
                  <a:effectLst/>
                  <a:latin typeface="Times" charset="0"/>
                </a:rPr>
                <a:t> </a:t>
              </a:r>
              <a:endParaRPr lang="en-US" sz="3000" b="1" dirty="0">
                <a:effectLst/>
                <a:latin typeface="Times" charset="0"/>
              </a:endParaRPr>
            </a:p>
          </p:txBody>
        </p:sp>
      </p:grpSp>
      <p:grpSp>
        <p:nvGrpSpPr>
          <p:cNvPr id="3" name="Group 36"/>
          <p:cNvGrpSpPr>
            <a:grpSpLocks/>
          </p:cNvGrpSpPr>
          <p:nvPr/>
        </p:nvGrpSpPr>
        <p:grpSpPr bwMode="auto">
          <a:xfrm>
            <a:off x="1905000" y="1066800"/>
            <a:ext cx="2514600" cy="3551238"/>
            <a:chOff x="1200" y="1041"/>
            <a:chExt cx="1584" cy="2237"/>
          </a:xfrm>
        </p:grpSpPr>
        <p:sp>
          <p:nvSpPr>
            <p:cNvPr id="6171" name="Freeform 27"/>
            <p:cNvSpPr>
              <a:spLocks/>
            </p:cNvSpPr>
            <p:nvPr/>
          </p:nvSpPr>
          <p:spPr bwMode="auto">
            <a:xfrm>
              <a:off x="1200" y="1041"/>
              <a:ext cx="1584" cy="2237"/>
            </a:xfrm>
            <a:custGeom>
              <a:avLst/>
              <a:gdLst/>
              <a:ahLst/>
              <a:cxnLst>
                <a:cxn ang="0">
                  <a:pos x="131" y="1551"/>
                </a:cxn>
                <a:cxn ang="0">
                  <a:pos x="113" y="1515"/>
                </a:cxn>
                <a:cxn ang="0">
                  <a:pos x="95" y="1485"/>
                </a:cxn>
                <a:cxn ang="0">
                  <a:pos x="84" y="1449"/>
                </a:cxn>
                <a:cxn ang="0">
                  <a:pos x="66" y="1419"/>
                </a:cxn>
                <a:cxn ang="0">
                  <a:pos x="54" y="1383"/>
                </a:cxn>
                <a:cxn ang="0">
                  <a:pos x="42" y="1347"/>
                </a:cxn>
                <a:cxn ang="0">
                  <a:pos x="36" y="1311"/>
                </a:cxn>
                <a:cxn ang="0">
                  <a:pos x="24" y="1281"/>
                </a:cxn>
                <a:cxn ang="0">
                  <a:pos x="18" y="1246"/>
                </a:cxn>
                <a:cxn ang="0">
                  <a:pos x="12" y="1210"/>
                </a:cxn>
                <a:cxn ang="0">
                  <a:pos x="6" y="1174"/>
                </a:cxn>
                <a:cxn ang="0">
                  <a:pos x="0" y="1132"/>
                </a:cxn>
                <a:cxn ang="0">
                  <a:pos x="0" y="1096"/>
                </a:cxn>
                <a:cxn ang="0">
                  <a:pos x="0" y="1060"/>
                </a:cxn>
                <a:cxn ang="0">
                  <a:pos x="0" y="1024"/>
                </a:cxn>
                <a:cxn ang="0">
                  <a:pos x="0" y="988"/>
                </a:cxn>
                <a:cxn ang="0">
                  <a:pos x="0" y="952"/>
                </a:cxn>
                <a:cxn ang="0">
                  <a:pos x="6" y="916"/>
                </a:cxn>
                <a:cxn ang="0">
                  <a:pos x="12" y="880"/>
                </a:cxn>
                <a:cxn ang="0">
                  <a:pos x="18" y="844"/>
                </a:cxn>
                <a:cxn ang="0">
                  <a:pos x="24" y="809"/>
                </a:cxn>
                <a:cxn ang="0">
                  <a:pos x="36" y="773"/>
                </a:cxn>
                <a:cxn ang="0">
                  <a:pos x="42" y="737"/>
                </a:cxn>
                <a:cxn ang="0">
                  <a:pos x="54" y="701"/>
                </a:cxn>
                <a:cxn ang="0">
                  <a:pos x="66" y="671"/>
                </a:cxn>
                <a:cxn ang="0">
                  <a:pos x="84" y="635"/>
                </a:cxn>
                <a:cxn ang="0">
                  <a:pos x="95" y="605"/>
                </a:cxn>
                <a:cxn ang="0">
                  <a:pos x="113" y="569"/>
                </a:cxn>
                <a:cxn ang="0">
                  <a:pos x="131" y="539"/>
                </a:cxn>
                <a:cxn ang="0">
                  <a:pos x="149" y="503"/>
                </a:cxn>
                <a:cxn ang="0">
                  <a:pos x="167" y="473"/>
                </a:cxn>
                <a:cxn ang="0">
                  <a:pos x="185" y="443"/>
                </a:cxn>
                <a:cxn ang="0">
                  <a:pos x="209" y="413"/>
                </a:cxn>
                <a:cxn ang="0">
                  <a:pos x="233" y="384"/>
                </a:cxn>
                <a:cxn ang="0">
                  <a:pos x="257" y="360"/>
                </a:cxn>
                <a:cxn ang="0">
                  <a:pos x="281" y="330"/>
                </a:cxn>
                <a:cxn ang="0">
                  <a:pos x="305" y="306"/>
                </a:cxn>
                <a:cxn ang="0">
                  <a:pos x="329" y="282"/>
                </a:cxn>
                <a:cxn ang="0">
                  <a:pos x="359" y="258"/>
                </a:cxn>
                <a:cxn ang="0">
                  <a:pos x="383" y="234"/>
                </a:cxn>
                <a:cxn ang="0">
                  <a:pos x="413" y="210"/>
                </a:cxn>
                <a:cxn ang="0">
                  <a:pos x="443" y="186"/>
                </a:cxn>
                <a:cxn ang="0">
                  <a:pos x="473" y="168"/>
                </a:cxn>
                <a:cxn ang="0">
                  <a:pos x="503" y="150"/>
                </a:cxn>
                <a:cxn ang="0">
                  <a:pos x="539" y="132"/>
                </a:cxn>
                <a:cxn ang="0">
                  <a:pos x="569" y="114"/>
                </a:cxn>
                <a:cxn ang="0">
                  <a:pos x="605" y="96"/>
                </a:cxn>
                <a:cxn ang="0">
                  <a:pos x="635" y="84"/>
                </a:cxn>
                <a:cxn ang="0">
                  <a:pos x="671" y="66"/>
                </a:cxn>
                <a:cxn ang="0">
                  <a:pos x="701" y="54"/>
                </a:cxn>
                <a:cxn ang="0">
                  <a:pos x="736" y="42"/>
                </a:cxn>
                <a:cxn ang="0">
                  <a:pos x="772" y="36"/>
                </a:cxn>
                <a:cxn ang="0">
                  <a:pos x="808" y="24"/>
                </a:cxn>
                <a:cxn ang="0">
                  <a:pos x="844" y="18"/>
                </a:cxn>
                <a:cxn ang="0">
                  <a:pos x="880" y="12"/>
                </a:cxn>
                <a:cxn ang="0">
                  <a:pos x="916" y="6"/>
                </a:cxn>
                <a:cxn ang="0">
                  <a:pos x="952" y="0"/>
                </a:cxn>
                <a:cxn ang="0">
                  <a:pos x="988" y="0"/>
                </a:cxn>
                <a:cxn ang="0">
                  <a:pos x="1024" y="0"/>
                </a:cxn>
                <a:cxn ang="0">
                  <a:pos x="1042" y="1042"/>
                </a:cxn>
              </a:cxnLst>
              <a:rect l="0" t="0" r="r" b="b"/>
              <a:pathLst>
                <a:path w="1042" h="1569">
                  <a:moveTo>
                    <a:pt x="137" y="1569"/>
                  </a:moveTo>
                  <a:lnTo>
                    <a:pt x="131" y="1551"/>
                  </a:lnTo>
                  <a:lnTo>
                    <a:pt x="119" y="1533"/>
                  </a:lnTo>
                  <a:lnTo>
                    <a:pt x="113" y="1515"/>
                  </a:lnTo>
                  <a:lnTo>
                    <a:pt x="101" y="1503"/>
                  </a:lnTo>
                  <a:lnTo>
                    <a:pt x="95" y="1485"/>
                  </a:lnTo>
                  <a:lnTo>
                    <a:pt x="90" y="1467"/>
                  </a:lnTo>
                  <a:lnTo>
                    <a:pt x="84" y="1449"/>
                  </a:lnTo>
                  <a:lnTo>
                    <a:pt x="72" y="1437"/>
                  </a:lnTo>
                  <a:lnTo>
                    <a:pt x="66" y="1419"/>
                  </a:lnTo>
                  <a:lnTo>
                    <a:pt x="60" y="1401"/>
                  </a:lnTo>
                  <a:lnTo>
                    <a:pt x="54" y="1383"/>
                  </a:lnTo>
                  <a:lnTo>
                    <a:pt x="48" y="1365"/>
                  </a:lnTo>
                  <a:lnTo>
                    <a:pt x="42" y="1347"/>
                  </a:lnTo>
                  <a:lnTo>
                    <a:pt x="42" y="1329"/>
                  </a:lnTo>
                  <a:lnTo>
                    <a:pt x="36" y="1311"/>
                  </a:lnTo>
                  <a:lnTo>
                    <a:pt x="30" y="1293"/>
                  </a:lnTo>
                  <a:lnTo>
                    <a:pt x="24" y="1281"/>
                  </a:lnTo>
                  <a:lnTo>
                    <a:pt x="24" y="1263"/>
                  </a:lnTo>
                  <a:lnTo>
                    <a:pt x="18" y="1246"/>
                  </a:lnTo>
                  <a:lnTo>
                    <a:pt x="12" y="1228"/>
                  </a:lnTo>
                  <a:lnTo>
                    <a:pt x="12" y="1210"/>
                  </a:lnTo>
                  <a:lnTo>
                    <a:pt x="6" y="1192"/>
                  </a:lnTo>
                  <a:lnTo>
                    <a:pt x="6" y="1174"/>
                  </a:lnTo>
                  <a:lnTo>
                    <a:pt x="6" y="1150"/>
                  </a:lnTo>
                  <a:lnTo>
                    <a:pt x="0" y="1132"/>
                  </a:lnTo>
                  <a:lnTo>
                    <a:pt x="0" y="1114"/>
                  </a:lnTo>
                  <a:lnTo>
                    <a:pt x="0" y="1096"/>
                  </a:lnTo>
                  <a:lnTo>
                    <a:pt x="0" y="1078"/>
                  </a:lnTo>
                  <a:lnTo>
                    <a:pt x="0" y="1060"/>
                  </a:lnTo>
                  <a:lnTo>
                    <a:pt x="0" y="1042"/>
                  </a:lnTo>
                  <a:lnTo>
                    <a:pt x="0" y="1024"/>
                  </a:lnTo>
                  <a:lnTo>
                    <a:pt x="0" y="1006"/>
                  </a:lnTo>
                  <a:lnTo>
                    <a:pt x="0" y="988"/>
                  </a:lnTo>
                  <a:lnTo>
                    <a:pt x="0" y="970"/>
                  </a:lnTo>
                  <a:lnTo>
                    <a:pt x="0" y="952"/>
                  </a:lnTo>
                  <a:lnTo>
                    <a:pt x="6" y="934"/>
                  </a:lnTo>
                  <a:lnTo>
                    <a:pt x="6" y="916"/>
                  </a:lnTo>
                  <a:lnTo>
                    <a:pt x="6" y="898"/>
                  </a:lnTo>
                  <a:lnTo>
                    <a:pt x="12" y="880"/>
                  </a:lnTo>
                  <a:lnTo>
                    <a:pt x="12" y="862"/>
                  </a:lnTo>
                  <a:lnTo>
                    <a:pt x="18" y="844"/>
                  </a:lnTo>
                  <a:lnTo>
                    <a:pt x="24" y="827"/>
                  </a:lnTo>
                  <a:lnTo>
                    <a:pt x="24" y="809"/>
                  </a:lnTo>
                  <a:lnTo>
                    <a:pt x="30" y="791"/>
                  </a:lnTo>
                  <a:lnTo>
                    <a:pt x="36" y="773"/>
                  </a:lnTo>
                  <a:lnTo>
                    <a:pt x="42" y="755"/>
                  </a:lnTo>
                  <a:lnTo>
                    <a:pt x="42" y="737"/>
                  </a:lnTo>
                  <a:lnTo>
                    <a:pt x="48" y="719"/>
                  </a:lnTo>
                  <a:lnTo>
                    <a:pt x="54" y="701"/>
                  </a:lnTo>
                  <a:lnTo>
                    <a:pt x="60" y="689"/>
                  </a:lnTo>
                  <a:lnTo>
                    <a:pt x="66" y="671"/>
                  </a:lnTo>
                  <a:lnTo>
                    <a:pt x="72" y="653"/>
                  </a:lnTo>
                  <a:lnTo>
                    <a:pt x="84" y="635"/>
                  </a:lnTo>
                  <a:lnTo>
                    <a:pt x="90" y="617"/>
                  </a:lnTo>
                  <a:lnTo>
                    <a:pt x="95" y="605"/>
                  </a:lnTo>
                  <a:lnTo>
                    <a:pt x="101" y="587"/>
                  </a:lnTo>
                  <a:lnTo>
                    <a:pt x="113" y="569"/>
                  </a:lnTo>
                  <a:lnTo>
                    <a:pt x="119" y="551"/>
                  </a:lnTo>
                  <a:lnTo>
                    <a:pt x="131" y="539"/>
                  </a:lnTo>
                  <a:lnTo>
                    <a:pt x="137" y="521"/>
                  </a:lnTo>
                  <a:lnTo>
                    <a:pt x="149" y="503"/>
                  </a:lnTo>
                  <a:lnTo>
                    <a:pt x="155" y="491"/>
                  </a:lnTo>
                  <a:lnTo>
                    <a:pt x="167" y="473"/>
                  </a:lnTo>
                  <a:lnTo>
                    <a:pt x="179" y="461"/>
                  </a:lnTo>
                  <a:lnTo>
                    <a:pt x="185" y="443"/>
                  </a:lnTo>
                  <a:lnTo>
                    <a:pt x="197" y="431"/>
                  </a:lnTo>
                  <a:lnTo>
                    <a:pt x="209" y="413"/>
                  </a:lnTo>
                  <a:lnTo>
                    <a:pt x="221" y="402"/>
                  </a:lnTo>
                  <a:lnTo>
                    <a:pt x="233" y="384"/>
                  </a:lnTo>
                  <a:lnTo>
                    <a:pt x="245" y="372"/>
                  </a:lnTo>
                  <a:lnTo>
                    <a:pt x="257" y="360"/>
                  </a:lnTo>
                  <a:lnTo>
                    <a:pt x="269" y="342"/>
                  </a:lnTo>
                  <a:lnTo>
                    <a:pt x="281" y="330"/>
                  </a:lnTo>
                  <a:lnTo>
                    <a:pt x="293" y="318"/>
                  </a:lnTo>
                  <a:lnTo>
                    <a:pt x="305" y="306"/>
                  </a:lnTo>
                  <a:lnTo>
                    <a:pt x="317" y="294"/>
                  </a:lnTo>
                  <a:lnTo>
                    <a:pt x="329" y="282"/>
                  </a:lnTo>
                  <a:lnTo>
                    <a:pt x="341" y="270"/>
                  </a:lnTo>
                  <a:lnTo>
                    <a:pt x="359" y="258"/>
                  </a:lnTo>
                  <a:lnTo>
                    <a:pt x="371" y="246"/>
                  </a:lnTo>
                  <a:lnTo>
                    <a:pt x="383" y="234"/>
                  </a:lnTo>
                  <a:lnTo>
                    <a:pt x="401" y="222"/>
                  </a:lnTo>
                  <a:lnTo>
                    <a:pt x="413" y="210"/>
                  </a:lnTo>
                  <a:lnTo>
                    <a:pt x="431" y="198"/>
                  </a:lnTo>
                  <a:lnTo>
                    <a:pt x="443" y="186"/>
                  </a:lnTo>
                  <a:lnTo>
                    <a:pt x="461" y="180"/>
                  </a:lnTo>
                  <a:lnTo>
                    <a:pt x="473" y="168"/>
                  </a:lnTo>
                  <a:lnTo>
                    <a:pt x="491" y="156"/>
                  </a:lnTo>
                  <a:lnTo>
                    <a:pt x="503" y="150"/>
                  </a:lnTo>
                  <a:lnTo>
                    <a:pt x="521" y="138"/>
                  </a:lnTo>
                  <a:lnTo>
                    <a:pt x="539" y="132"/>
                  </a:lnTo>
                  <a:lnTo>
                    <a:pt x="551" y="120"/>
                  </a:lnTo>
                  <a:lnTo>
                    <a:pt x="569" y="114"/>
                  </a:lnTo>
                  <a:lnTo>
                    <a:pt x="587" y="102"/>
                  </a:lnTo>
                  <a:lnTo>
                    <a:pt x="605" y="96"/>
                  </a:lnTo>
                  <a:lnTo>
                    <a:pt x="617" y="90"/>
                  </a:lnTo>
                  <a:lnTo>
                    <a:pt x="635" y="84"/>
                  </a:lnTo>
                  <a:lnTo>
                    <a:pt x="653" y="72"/>
                  </a:lnTo>
                  <a:lnTo>
                    <a:pt x="671" y="66"/>
                  </a:lnTo>
                  <a:lnTo>
                    <a:pt x="689" y="60"/>
                  </a:lnTo>
                  <a:lnTo>
                    <a:pt x="701" y="54"/>
                  </a:lnTo>
                  <a:lnTo>
                    <a:pt x="719" y="48"/>
                  </a:lnTo>
                  <a:lnTo>
                    <a:pt x="736" y="42"/>
                  </a:lnTo>
                  <a:lnTo>
                    <a:pt x="754" y="42"/>
                  </a:lnTo>
                  <a:lnTo>
                    <a:pt x="772" y="36"/>
                  </a:lnTo>
                  <a:lnTo>
                    <a:pt x="790" y="30"/>
                  </a:lnTo>
                  <a:lnTo>
                    <a:pt x="808" y="24"/>
                  </a:lnTo>
                  <a:lnTo>
                    <a:pt x="826" y="24"/>
                  </a:lnTo>
                  <a:lnTo>
                    <a:pt x="844" y="18"/>
                  </a:lnTo>
                  <a:lnTo>
                    <a:pt x="862" y="12"/>
                  </a:lnTo>
                  <a:lnTo>
                    <a:pt x="880" y="12"/>
                  </a:lnTo>
                  <a:lnTo>
                    <a:pt x="898" y="6"/>
                  </a:lnTo>
                  <a:lnTo>
                    <a:pt x="916" y="6"/>
                  </a:lnTo>
                  <a:lnTo>
                    <a:pt x="934" y="6"/>
                  </a:lnTo>
                  <a:lnTo>
                    <a:pt x="952" y="0"/>
                  </a:lnTo>
                  <a:lnTo>
                    <a:pt x="970" y="0"/>
                  </a:lnTo>
                  <a:lnTo>
                    <a:pt x="988" y="0"/>
                  </a:lnTo>
                  <a:lnTo>
                    <a:pt x="1006" y="0"/>
                  </a:lnTo>
                  <a:lnTo>
                    <a:pt x="1024" y="0"/>
                  </a:lnTo>
                  <a:lnTo>
                    <a:pt x="1042" y="0"/>
                  </a:lnTo>
                  <a:lnTo>
                    <a:pt x="1042" y="1042"/>
                  </a:lnTo>
                  <a:lnTo>
                    <a:pt x="137" y="1569"/>
                  </a:lnTo>
                  <a:close/>
                </a:path>
              </a:pathLst>
            </a:custGeom>
            <a:gradFill rotWithShape="1">
              <a:gsLst>
                <a:gs pos="0">
                  <a:srgbClr val="000099">
                    <a:gamma/>
                    <a:shade val="31765"/>
                    <a:invGamma/>
                  </a:srgbClr>
                </a:gs>
                <a:gs pos="100000">
                  <a:srgbClr val="000099"/>
                </a:gs>
              </a:gsLst>
              <a:lin ang="2700000" scaled="1"/>
            </a:gradFill>
            <a:ln w="9525">
              <a:noFill/>
              <a:round/>
              <a:headEnd/>
              <a:tailEnd/>
            </a:ln>
          </p:spPr>
          <p:txBody>
            <a:bodyPr/>
            <a:lstStyle/>
            <a:p>
              <a:endParaRPr lang="hr-HR" dirty="0"/>
            </a:p>
          </p:txBody>
        </p:sp>
        <p:sp>
          <p:nvSpPr>
            <p:cNvPr id="6176" name="Text Box 32"/>
            <p:cNvSpPr txBox="1">
              <a:spLocks noChangeArrowheads="1"/>
            </p:cNvSpPr>
            <p:nvPr/>
          </p:nvSpPr>
          <p:spPr bwMode="auto">
            <a:xfrm>
              <a:off x="1292" y="1839"/>
              <a:ext cx="1354" cy="640"/>
            </a:xfrm>
            <a:prstGeom prst="rect">
              <a:avLst/>
            </a:prstGeom>
            <a:noFill/>
            <a:ln w="9525" algn="ctr">
              <a:noFill/>
              <a:miter lim="800000"/>
              <a:headEnd/>
              <a:tailEnd/>
            </a:ln>
            <a:effectLst>
              <a:outerShdw dist="28398" dir="1593903" algn="ctr" rotWithShape="0">
                <a:schemeClr val="bg2"/>
              </a:outerShdw>
            </a:effectLst>
          </p:spPr>
          <p:txBody>
            <a:bodyPr wrap="none">
              <a:spAutoFit/>
            </a:bodyPr>
            <a:lstStyle/>
            <a:p>
              <a:pPr algn="ctr"/>
              <a:r>
                <a:rPr lang="hr-HR" sz="3000" b="1" dirty="0" smtClean="0">
                  <a:solidFill>
                    <a:schemeClr val="bg1"/>
                  </a:solidFill>
                  <a:effectLst/>
                  <a:latin typeface="Times" charset="0"/>
                </a:rPr>
                <a:t>Visoka</a:t>
              </a:r>
              <a:endParaRPr lang="en-US" sz="3000" b="1" dirty="0">
                <a:solidFill>
                  <a:schemeClr val="bg1"/>
                </a:solidFill>
                <a:effectLst/>
                <a:latin typeface="Times" charset="0"/>
              </a:endParaRPr>
            </a:p>
            <a:p>
              <a:pPr algn="ctr"/>
              <a:r>
                <a:rPr lang="hr-HR" sz="3000" b="1" dirty="0" smtClean="0">
                  <a:solidFill>
                    <a:schemeClr val="bg1"/>
                  </a:solidFill>
                  <a:effectLst/>
                  <a:latin typeface="Times" charset="0"/>
                </a:rPr>
                <a:t>očekivanja</a:t>
              </a:r>
              <a:endParaRPr lang="en-US" sz="3000" b="1" dirty="0">
                <a:solidFill>
                  <a:schemeClr val="bg1"/>
                </a:solidFill>
                <a:effectLst/>
                <a:latin typeface="Times" charset="0"/>
              </a:endParaRPr>
            </a:p>
          </p:txBody>
        </p:sp>
      </p:grpSp>
      <p:grpSp>
        <p:nvGrpSpPr>
          <p:cNvPr id="4" name="Group 35"/>
          <p:cNvGrpSpPr>
            <a:grpSpLocks/>
          </p:cNvGrpSpPr>
          <p:nvPr/>
        </p:nvGrpSpPr>
        <p:grpSpPr bwMode="auto">
          <a:xfrm>
            <a:off x="2225675" y="3398838"/>
            <a:ext cx="4367216" cy="2371725"/>
            <a:chOff x="1402" y="2496"/>
            <a:chExt cx="2751" cy="1494"/>
          </a:xfrm>
        </p:grpSpPr>
        <p:sp>
          <p:nvSpPr>
            <p:cNvPr id="6166" name="Freeform 22"/>
            <p:cNvSpPr>
              <a:spLocks/>
            </p:cNvSpPr>
            <p:nvPr/>
          </p:nvSpPr>
          <p:spPr bwMode="auto">
            <a:xfrm>
              <a:off x="1402" y="2496"/>
              <a:ext cx="2751" cy="1494"/>
            </a:xfrm>
            <a:custGeom>
              <a:avLst/>
              <a:gdLst/>
              <a:ahLst/>
              <a:cxnLst>
                <a:cxn ang="0">
                  <a:pos x="1804" y="539"/>
                </a:cxn>
                <a:cxn ang="0">
                  <a:pos x="1786" y="569"/>
                </a:cxn>
                <a:cxn ang="0">
                  <a:pos x="1762" y="599"/>
                </a:cxn>
                <a:cxn ang="0">
                  <a:pos x="1744" y="629"/>
                </a:cxn>
                <a:cxn ang="0">
                  <a:pos x="1720" y="658"/>
                </a:cxn>
                <a:cxn ang="0">
                  <a:pos x="1696" y="688"/>
                </a:cxn>
                <a:cxn ang="0">
                  <a:pos x="1672" y="712"/>
                </a:cxn>
                <a:cxn ang="0">
                  <a:pos x="1648" y="742"/>
                </a:cxn>
                <a:cxn ang="0">
                  <a:pos x="1618" y="766"/>
                </a:cxn>
                <a:cxn ang="0">
                  <a:pos x="1594" y="790"/>
                </a:cxn>
                <a:cxn ang="0">
                  <a:pos x="1564" y="814"/>
                </a:cxn>
                <a:cxn ang="0">
                  <a:pos x="1534" y="838"/>
                </a:cxn>
                <a:cxn ang="0">
                  <a:pos x="1504" y="856"/>
                </a:cxn>
                <a:cxn ang="0">
                  <a:pos x="1474" y="880"/>
                </a:cxn>
                <a:cxn ang="0">
                  <a:pos x="1444" y="898"/>
                </a:cxn>
                <a:cxn ang="0">
                  <a:pos x="1414" y="916"/>
                </a:cxn>
                <a:cxn ang="0">
                  <a:pos x="1378" y="934"/>
                </a:cxn>
                <a:cxn ang="0">
                  <a:pos x="1348" y="946"/>
                </a:cxn>
                <a:cxn ang="0">
                  <a:pos x="1312" y="964"/>
                </a:cxn>
                <a:cxn ang="0">
                  <a:pos x="1282" y="976"/>
                </a:cxn>
                <a:cxn ang="0">
                  <a:pos x="1246" y="988"/>
                </a:cxn>
                <a:cxn ang="0">
                  <a:pos x="1211" y="1000"/>
                </a:cxn>
                <a:cxn ang="0">
                  <a:pos x="1175" y="1012"/>
                </a:cxn>
                <a:cxn ang="0">
                  <a:pos x="1145" y="1018"/>
                </a:cxn>
                <a:cxn ang="0">
                  <a:pos x="1109" y="1030"/>
                </a:cxn>
                <a:cxn ang="0">
                  <a:pos x="1073" y="1036"/>
                </a:cxn>
                <a:cxn ang="0">
                  <a:pos x="1037" y="1036"/>
                </a:cxn>
                <a:cxn ang="0">
                  <a:pos x="995" y="1042"/>
                </a:cxn>
                <a:cxn ang="0">
                  <a:pos x="959" y="1048"/>
                </a:cxn>
                <a:cxn ang="0">
                  <a:pos x="923" y="1048"/>
                </a:cxn>
                <a:cxn ang="0">
                  <a:pos x="887" y="1048"/>
                </a:cxn>
                <a:cxn ang="0">
                  <a:pos x="851" y="1048"/>
                </a:cxn>
                <a:cxn ang="0">
                  <a:pos x="815" y="1042"/>
                </a:cxn>
                <a:cxn ang="0">
                  <a:pos x="779" y="1036"/>
                </a:cxn>
                <a:cxn ang="0">
                  <a:pos x="743" y="1036"/>
                </a:cxn>
                <a:cxn ang="0">
                  <a:pos x="707" y="1030"/>
                </a:cxn>
                <a:cxn ang="0">
                  <a:pos x="671" y="1018"/>
                </a:cxn>
                <a:cxn ang="0">
                  <a:pos x="635" y="1012"/>
                </a:cxn>
                <a:cxn ang="0">
                  <a:pos x="599" y="1000"/>
                </a:cxn>
                <a:cxn ang="0">
                  <a:pos x="564" y="988"/>
                </a:cxn>
                <a:cxn ang="0">
                  <a:pos x="534" y="976"/>
                </a:cxn>
                <a:cxn ang="0">
                  <a:pos x="498" y="964"/>
                </a:cxn>
                <a:cxn ang="0">
                  <a:pos x="468" y="946"/>
                </a:cxn>
                <a:cxn ang="0">
                  <a:pos x="432" y="934"/>
                </a:cxn>
                <a:cxn ang="0">
                  <a:pos x="402" y="916"/>
                </a:cxn>
                <a:cxn ang="0">
                  <a:pos x="366" y="898"/>
                </a:cxn>
                <a:cxn ang="0">
                  <a:pos x="336" y="880"/>
                </a:cxn>
                <a:cxn ang="0">
                  <a:pos x="306" y="856"/>
                </a:cxn>
                <a:cxn ang="0">
                  <a:pos x="276" y="838"/>
                </a:cxn>
                <a:cxn ang="0">
                  <a:pos x="246" y="814"/>
                </a:cxn>
                <a:cxn ang="0">
                  <a:pos x="222" y="790"/>
                </a:cxn>
                <a:cxn ang="0">
                  <a:pos x="192" y="766"/>
                </a:cxn>
                <a:cxn ang="0">
                  <a:pos x="168" y="742"/>
                </a:cxn>
                <a:cxn ang="0">
                  <a:pos x="144" y="712"/>
                </a:cxn>
                <a:cxn ang="0">
                  <a:pos x="120" y="688"/>
                </a:cxn>
                <a:cxn ang="0">
                  <a:pos x="96" y="658"/>
                </a:cxn>
                <a:cxn ang="0">
                  <a:pos x="72" y="629"/>
                </a:cxn>
                <a:cxn ang="0">
                  <a:pos x="48" y="599"/>
                </a:cxn>
                <a:cxn ang="0">
                  <a:pos x="30" y="569"/>
                </a:cxn>
                <a:cxn ang="0">
                  <a:pos x="12" y="539"/>
                </a:cxn>
                <a:cxn ang="0">
                  <a:pos x="905" y="0"/>
                </a:cxn>
              </a:cxnLst>
              <a:rect l="0" t="0" r="r" b="b"/>
              <a:pathLst>
                <a:path w="1810" h="1048">
                  <a:moveTo>
                    <a:pt x="1810" y="527"/>
                  </a:moveTo>
                  <a:lnTo>
                    <a:pt x="1804" y="539"/>
                  </a:lnTo>
                  <a:lnTo>
                    <a:pt x="1792" y="557"/>
                  </a:lnTo>
                  <a:lnTo>
                    <a:pt x="1786" y="569"/>
                  </a:lnTo>
                  <a:lnTo>
                    <a:pt x="1774" y="587"/>
                  </a:lnTo>
                  <a:lnTo>
                    <a:pt x="1762" y="599"/>
                  </a:lnTo>
                  <a:lnTo>
                    <a:pt x="1750" y="617"/>
                  </a:lnTo>
                  <a:lnTo>
                    <a:pt x="1744" y="629"/>
                  </a:lnTo>
                  <a:lnTo>
                    <a:pt x="1732" y="647"/>
                  </a:lnTo>
                  <a:lnTo>
                    <a:pt x="1720" y="658"/>
                  </a:lnTo>
                  <a:lnTo>
                    <a:pt x="1708" y="670"/>
                  </a:lnTo>
                  <a:lnTo>
                    <a:pt x="1696" y="688"/>
                  </a:lnTo>
                  <a:lnTo>
                    <a:pt x="1684" y="700"/>
                  </a:lnTo>
                  <a:lnTo>
                    <a:pt x="1672" y="712"/>
                  </a:lnTo>
                  <a:lnTo>
                    <a:pt x="1660" y="724"/>
                  </a:lnTo>
                  <a:lnTo>
                    <a:pt x="1648" y="742"/>
                  </a:lnTo>
                  <a:lnTo>
                    <a:pt x="1630" y="754"/>
                  </a:lnTo>
                  <a:lnTo>
                    <a:pt x="1618" y="766"/>
                  </a:lnTo>
                  <a:lnTo>
                    <a:pt x="1606" y="778"/>
                  </a:lnTo>
                  <a:lnTo>
                    <a:pt x="1594" y="790"/>
                  </a:lnTo>
                  <a:lnTo>
                    <a:pt x="1576" y="802"/>
                  </a:lnTo>
                  <a:lnTo>
                    <a:pt x="1564" y="814"/>
                  </a:lnTo>
                  <a:lnTo>
                    <a:pt x="1552" y="826"/>
                  </a:lnTo>
                  <a:lnTo>
                    <a:pt x="1534" y="838"/>
                  </a:lnTo>
                  <a:lnTo>
                    <a:pt x="1522" y="844"/>
                  </a:lnTo>
                  <a:lnTo>
                    <a:pt x="1504" y="856"/>
                  </a:lnTo>
                  <a:lnTo>
                    <a:pt x="1492" y="868"/>
                  </a:lnTo>
                  <a:lnTo>
                    <a:pt x="1474" y="880"/>
                  </a:lnTo>
                  <a:lnTo>
                    <a:pt x="1462" y="886"/>
                  </a:lnTo>
                  <a:lnTo>
                    <a:pt x="1444" y="898"/>
                  </a:lnTo>
                  <a:lnTo>
                    <a:pt x="1432" y="904"/>
                  </a:lnTo>
                  <a:lnTo>
                    <a:pt x="1414" y="916"/>
                  </a:lnTo>
                  <a:lnTo>
                    <a:pt x="1396" y="922"/>
                  </a:lnTo>
                  <a:lnTo>
                    <a:pt x="1378" y="934"/>
                  </a:lnTo>
                  <a:lnTo>
                    <a:pt x="1366" y="940"/>
                  </a:lnTo>
                  <a:lnTo>
                    <a:pt x="1348" y="946"/>
                  </a:lnTo>
                  <a:lnTo>
                    <a:pt x="1330" y="958"/>
                  </a:lnTo>
                  <a:lnTo>
                    <a:pt x="1312" y="964"/>
                  </a:lnTo>
                  <a:lnTo>
                    <a:pt x="1300" y="970"/>
                  </a:lnTo>
                  <a:lnTo>
                    <a:pt x="1282" y="976"/>
                  </a:lnTo>
                  <a:lnTo>
                    <a:pt x="1264" y="982"/>
                  </a:lnTo>
                  <a:lnTo>
                    <a:pt x="1246" y="988"/>
                  </a:lnTo>
                  <a:lnTo>
                    <a:pt x="1229" y="994"/>
                  </a:lnTo>
                  <a:lnTo>
                    <a:pt x="1211" y="1000"/>
                  </a:lnTo>
                  <a:lnTo>
                    <a:pt x="1193" y="1006"/>
                  </a:lnTo>
                  <a:lnTo>
                    <a:pt x="1175" y="1012"/>
                  </a:lnTo>
                  <a:lnTo>
                    <a:pt x="1157" y="1018"/>
                  </a:lnTo>
                  <a:lnTo>
                    <a:pt x="1145" y="1018"/>
                  </a:lnTo>
                  <a:lnTo>
                    <a:pt x="1127" y="1024"/>
                  </a:lnTo>
                  <a:lnTo>
                    <a:pt x="1109" y="1030"/>
                  </a:lnTo>
                  <a:lnTo>
                    <a:pt x="1091" y="1030"/>
                  </a:lnTo>
                  <a:lnTo>
                    <a:pt x="1073" y="1036"/>
                  </a:lnTo>
                  <a:lnTo>
                    <a:pt x="1055" y="1036"/>
                  </a:lnTo>
                  <a:lnTo>
                    <a:pt x="1037" y="1036"/>
                  </a:lnTo>
                  <a:lnTo>
                    <a:pt x="1013" y="1042"/>
                  </a:lnTo>
                  <a:lnTo>
                    <a:pt x="995" y="1042"/>
                  </a:lnTo>
                  <a:lnTo>
                    <a:pt x="977" y="1042"/>
                  </a:lnTo>
                  <a:lnTo>
                    <a:pt x="959" y="1048"/>
                  </a:lnTo>
                  <a:lnTo>
                    <a:pt x="941" y="1048"/>
                  </a:lnTo>
                  <a:lnTo>
                    <a:pt x="923" y="1048"/>
                  </a:lnTo>
                  <a:lnTo>
                    <a:pt x="905" y="1048"/>
                  </a:lnTo>
                  <a:lnTo>
                    <a:pt x="887" y="1048"/>
                  </a:lnTo>
                  <a:lnTo>
                    <a:pt x="869" y="1048"/>
                  </a:lnTo>
                  <a:lnTo>
                    <a:pt x="851" y="1048"/>
                  </a:lnTo>
                  <a:lnTo>
                    <a:pt x="833" y="1042"/>
                  </a:lnTo>
                  <a:lnTo>
                    <a:pt x="815" y="1042"/>
                  </a:lnTo>
                  <a:lnTo>
                    <a:pt x="797" y="1042"/>
                  </a:lnTo>
                  <a:lnTo>
                    <a:pt x="779" y="1036"/>
                  </a:lnTo>
                  <a:lnTo>
                    <a:pt x="761" y="1036"/>
                  </a:lnTo>
                  <a:lnTo>
                    <a:pt x="743" y="1036"/>
                  </a:lnTo>
                  <a:lnTo>
                    <a:pt x="725" y="1030"/>
                  </a:lnTo>
                  <a:lnTo>
                    <a:pt x="707" y="1030"/>
                  </a:lnTo>
                  <a:lnTo>
                    <a:pt x="689" y="1024"/>
                  </a:lnTo>
                  <a:lnTo>
                    <a:pt x="671" y="1018"/>
                  </a:lnTo>
                  <a:lnTo>
                    <a:pt x="653" y="1018"/>
                  </a:lnTo>
                  <a:lnTo>
                    <a:pt x="635" y="1012"/>
                  </a:lnTo>
                  <a:lnTo>
                    <a:pt x="617" y="1006"/>
                  </a:lnTo>
                  <a:lnTo>
                    <a:pt x="599" y="1000"/>
                  </a:lnTo>
                  <a:lnTo>
                    <a:pt x="582" y="994"/>
                  </a:lnTo>
                  <a:lnTo>
                    <a:pt x="564" y="988"/>
                  </a:lnTo>
                  <a:lnTo>
                    <a:pt x="552" y="982"/>
                  </a:lnTo>
                  <a:lnTo>
                    <a:pt x="534" y="976"/>
                  </a:lnTo>
                  <a:lnTo>
                    <a:pt x="516" y="970"/>
                  </a:lnTo>
                  <a:lnTo>
                    <a:pt x="498" y="964"/>
                  </a:lnTo>
                  <a:lnTo>
                    <a:pt x="480" y="958"/>
                  </a:lnTo>
                  <a:lnTo>
                    <a:pt x="468" y="946"/>
                  </a:lnTo>
                  <a:lnTo>
                    <a:pt x="450" y="940"/>
                  </a:lnTo>
                  <a:lnTo>
                    <a:pt x="432" y="934"/>
                  </a:lnTo>
                  <a:lnTo>
                    <a:pt x="414" y="922"/>
                  </a:lnTo>
                  <a:lnTo>
                    <a:pt x="402" y="916"/>
                  </a:lnTo>
                  <a:lnTo>
                    <a:pt x="384" y="904"/>
                  </a:lnTo>
                  <a:lnTo>
                    <a:pt x="366" y="898"/>
                  </a:lnTo>
                  <a:lnTo>
                    <a:pt x="354" y="886"/>
                  </a:lnTo>
                  <a:lnTo>
                    <a:pt x="336" y="880"/>
                  </a:lnTo>
                  <a:lnTo>
                    <a:pt x="324" y="868"/>
                  </a:lnTo>
                  <a:lnTo>
                    <a:pt x="306" y="856"/>
                  </a:lnTo>
                  <a:lnTo>
                    <a:pt x="294" y="844"/>
                  </a:lnTo>
                  <a:lnTo>
                    <a:pt x="276" y="838"/>
                  </a:lnTo>
                  <a:lnTo>
                    <a:pt x="264" y="826"/>
                  </a:lnTo>
                  <a:lnTo>
                    <a:pt x="246" y="814"/>
                  </a:lnTo>
                  <a:lnTo>
                    <a:pt x="234" y="802"/>
                  </a:lnTo>
                  <a:lnTo>
                    <a:pt x="222" y="790"/>
                  </a:lnTo>
                  <a:lnTo>
                    <a:pt x="204" y="778"/>
                  </a:lnTo>
                  <a:lnTo>
                    <a:pt x="192" y="766"/>
                  </a:lnTo>
                  <a:lnTo>
                    <a:pt x="180" y="754"/>
                  </a:lnTo>
                  <a:lnTo>
                    <a:pt x="168" y="742"/>
                  </a:lnTo>
                  <a:lnTo>
                    <a:pt x="156" y="724"/>
                  </a:lnTo>
                  <a:lnTo>
                    <a:pt x="144" y="712"/>
                  </a:lnTo>
                  <a:lnTo>
                    <a:pt x="132" y="700"/>
                  </a:lnTo>
                  <a:lnTo>
                    <a:pt x="120" y="688"/>
                  </a:lnTo>
                  <a:lnTo>
                    <a:pt x="108" y="670"/>
                  </a:lnTo>
                  <a:lnTo>
                    <a:pt x="96" y="658"/>
                  </a:lnTo>
                  <a:lnTo>
                    <a:pt x="84" y="647"/>
                  </a:lnTo>
                  <a:lnTo>
                    <a:pt x="72" y="629"/>
                  </a:lnTo>
                  <a:lnTo>
                    <a:pt x="60" y="617"/>
                  </a:lnTo>
                  <a:lnTo>
                    <a:pt x="48" y="599"/>
                  </a:lnTo>
                  <a:lnTo>
                    <a:pt x="42" y="587"/>
                  </a:lnTo>
                  <a:lnTo>
                    <a:pt x="30" y="569"/>
                  </a:lnTo>
                  <a:lnTo>
                    <a:pt x="18" y="557"/>
                  </a:lnTo>
                  <a:lnTo>
                    <a:pt x="12" y="539"/>
                  </a:lnTo>
                  <a:lnTo>
                    <a:pt x="0" y="527"/>
                  </a:lnTo>
                  <a:lnTo>
                    <a:pt x="905" y="0"/>
                  </a:lnTo>
                  <a:lnTo>
                    <a:pt x="1810" y="527"/>
                  </a:lnTo>
                  <a:close/>
                </a:path>
              </a:pathLst>
            </a:custGeom>
            <a:gradFill rotWithShape="1">
              <a:gsLst>
                <a:gs pos="0">
                  <a:srgbClr val="33CC33"/>
                </a:gs>
                <a:gs pos="100000">
                  <a:srgbClr val="33CC33">
                    <a:gamma/>
                    <a:shade val="31765"/>
                    <a:invGamma/>
                  </a:srgbClr>
                </a:gs>
              </a:gsLst>
              <a:lin ang="2700000" scaled="1"/>
            </a:gradFill>
            <a:ln w="9525">
              <a:noFill/>
              <a:round/>
              <a:headEnd/>
              <a:tailEnd/>
            </a:ln>
          </p:spPr>
          <p:txBody>
            <a:bodyPr/>
            <a:lstStyle/>
            <a:p>
              <a:endParaRPr lang="hr-HR" dirty="0"/>
            </a:p>
          </p:txBody>
        </p:sp>
        <p:sp>
          <p:nvSpPr>
            <p:cNvPr id="6177" name="Text Box 33"/>
            <p:cNvSpPr txBox="1">
              <a:spLocks noChangeArrowheads="1"/>
            </p:cNvSpPr>
            <p:nvPr/>
          </p:nvSpPr>
          <p:spPr bwMode="auto">
            <a:xfrm>
              <a:off x="1575" y="3145"/>
              <a:ext cx="2446" cy="349"/>
            </a:xfrm>
            <a:prstGeom prst="rect">
              <a:avLst/>
            </a:prstGeom>
            <a:noFill/>
            <a:ln w="9525" algn="ctr">
              <a:noFill/>
              <a:miter lim="800000"/>
              <a:headEnd/>
              <a:tailEnd/>
            </a:ln>
            <a:effectLst>
              <a:outerShdw dist="28398" dir="1593903" algn="ctr" rotWithShape="0">
                <a:schemeClr val="bg2"/>
              </a:outerShdw>
            </a:effectLst>
          </p:spPr>
          <p:txBody>
            <a:bodyPr wrap="none">
              <a:spAutoFit/>
            </a:bodyPr>
            <a:lstStyle/>
            <a:p>
              <a:pPr algn="ctr"/>
              <a:r>
                <a:rPr lang="hr-HR" sz="3000" b="1" dirty="0" smtClean="0">
                  <a:effectLst/>
                  <a:latin typeface="Times" charset="0"/>
                </a:rPr>
                <a:t>Vještina poučavanja</a:t>
              </a:r>
              <a:endParaRPr lang="en-US" sz="3000" b="1" dirty="0">
                <a:effectLst/>
                <a:latin typeface="Times" charset="0"/>
              </a:endParaRPr>
            </a:p>
          </p:txBody>
        </p:sp>
      </p:grpSp>
      <p:grpSp>
        <p:nvGrpSpPr>
          <p:cNvPr id="5" name="Group 44"/>
          <p:cNvGrpSpPr>
            <a:grpSpLocks/>
          </p:cNvGrpSpPr>
          <p:nvPr/>
        </p:nvGrpSpPr>
        <p:grpSpPr bwMode="auto">
          <a:xfrm>
            <a:off x="4495800" y="1112838"/>
            <a:ext cx="3429000" cy="2727325"/>
            <a:chOff x="2832" y="701"/>
            <a:chExt cx="2160" cy="1718"/>
          </a:xfrm>
        </p:grpSpPr>
        <p:grpSp>
          <p:nvGrpSpPr>
            <p:cNvPr id="6" name="Group 41"/>
            <p:cNvGrpSpPr>
              <a:grpSpLocks/>
            </p:cNvGrpSpPr>
            <p:nvPr/>
          </p:nvGrpSpPr>
          <p:grpSpPr bwMode="auto">
            <a:xfrm>
              <a:off x="2832" y="701"/>
              <a:ext cx="2160" cy="1718"/>
              <a:chOff x="2832" y="701"/>
              <a:chExt cx="2160" cy="1718"/>
            </a:xfrm>
          </p:grpSpPr>
          <p:sp>
            <p:nvSpPr>
              <p:cNvPr id="6183" name="AutoShape 39"/>
              <p:cNvSpPr>
                <a:spLocks noChangeArrowheads="1"/>
              </p:cNvSpPr>
              <p:nvPr/>
            </p:nvSpPr>
            <p:spPr bwMode="auto">
              <a:xfrm rot="-2135375">
                <a:off x="3840" y="701"/>
                <a:ext cx="1152" cy="768"/>
              </a:xfrm>
              <a:prstGeom prst="leftArrow">
                <a:avLst>
                  <a:gd name="adj1" fmla="val 50000"/>
                  <a:gd name="adj2" fmla="val 37500"/>
                </a:avLst>
              </a:prstGeom>
              <a:gradFill rotWithShape="1">
                <a:gsLst>
                  <a:gs pos="0">
                    <a:schemeClr val="hlink"/>
                  </a:gs>
                  <a:gs pos="100000">
                    <a:schemeClr val="hlink">
                      <a:gamma/>
                      <a:shade val="46275"/>
                      <a:invGamma/>
                    </a:schemeClr>
                  </a:gs>
                </a:gsLst>
                <a:lin ang="5400000" scaled="1"/>
              </a:gradFill>
              <a:ln w="9525" algn="ctr">
                <a:noFill/>
                <a:miter lim="800000"/>
                <a:headEnd/>
                <a:tailEnd/>
              </a:ln>
              <a:effectLst/>
            </p:spPr>
            <p:txBody>
              <a:bodyPr wrap="none" anchor="ctr"/>
              <a:lstStyle/>
              <a:p>
                <a:endParaRPr lang="hr-HR" dirty="0"/>
              </a:p>
            </p:txBody>
          </p:sp>
          <p:sp>
            <p:nvSpPr>
              <p:cNvPr id="6184" name="Rectangle 40"/>
              <p:cNvSpPr>
                <a:spLocks noChangeArrowheads="1"/>
              </p:cNvSpPr>
              <p:nvPr/>
            </p:nvSpPr>
            <p:spPr bwMode="auto">
              <a:xfrm>
                <a:off x="2832" y="1488"/>
                <a:ext cx="1536" cy="931"/>
              </a:xfrm>
              <a:prstGeom prst="rect">
                <a:avLst/>
              </a:prstGeom>
              <a:noFill/>
              <a:ln w="9525" algn="ctr">
                <a:noFill/>
                <a:miter lim="800000"/>
                <a:headEnd/>
                <a:tailEnd/>
              </a:ln>
              <a:effectLst/>
            </p:spPr>
            <p:txBody>
              <a:bodyPr>
                <a:spAutoFit/>
              </a:bodyPr>
              <a:lstStyle/>
              <a:p>
                <a:pPr lvl="0" algn="ctr"/>
                <a:r>
                  <a:rPr lang="hr-HR" sz="3000" b="1" dirty="0" smtClean="0">
                    <a:solidFill>
                      <a:schemeClr val="hlink"/>
                    </a:solidFill>
                    <a:effectLst/>
                    <a:latin typeface="Times" charset="0"/>
                  </a:rPr>
                  <a:t> </a:t>
                </a:r>
                <a:r>
                  <a:rPr lang="hr-HR" sz="3000" b="1" dirty="0" smtClean="0">
                    <a:solidFill>
                      <a:srgbClr val="0000FF"/>
                    </a:solidFill>
                    <a:latin typeface="Times" charset="0"/>
                  </a:rPr>
                  <a:t>Upravljanje razredom</a:t>
                </a:r>
                <a:endParaRPr lang="en-US" sz="3000" b="1" dirty="0" smtClean="0">
                  <a:solidFill>
                    <a:srgbClr val="0000FF"/>
                  </a:solidFill>
                  <a:latin typeface="Times" charset="0"/>
                </a:endParaRPr>
              </a:p>
              <a:p>
                <a:pPr algn="ctr"/>
                <a:endParaRPr lang="en-US" sz="3000" b="1" dirty="0">
                  <a:solidFill>
                    <a:schemeClr val="hlink"/>
                  </a:solidFill>
                  <a:effectLst/>
                  <a:latin typeface="Times" charset="0"/>
                </a:endParaRPr>
              </a:p>
            </p:txBody>
          </p:sp>
        </p:grpSp>
        <p:sp>
          <p:nvSpPr>
            <p:cNvPr id="6187" name="Text Box 43"/>
            <p:cNvSpPr txBox="1">
              <a:spLocks noChangeArrowheads="1"/>
            </p:cNvSpPr>
            <p:nvPr/>
          </p:nvSpPr>
          <p:spPr bwMode="auto">
            <a:xfrm rot="19535500">
              <a:off x="4212" y="915"/>
              <a:ext cx="553" cy="233"/>
            </a:xfrm>
            <a:prstGeom prst="rect">
              <a:avLst/>
            </a:prstGeom>
            <a:noFill/>
            <a:ln w="9525" algn="ctr">
              <a:noFill/>
              <a:miter lim="800000"/>
              <a:headEnd/>
              <a:tailEnd/>
            </a:ln>
            <a:effectLst/>
          </p:spPr>
          <p:txBody>
            <a:bodyPr wrap="none">
              <a:spAutoFit/>
            </a:bodyPr>
            <a:lstStyle/>
            <a:p>
              <a:r>
                <a:rPr lang="hr-HR" dirty="0" smtClean="0">
                  <a:solidFill>
                    <a:schemeClr val="bg1"/>
                  </a:solidFill>
                  <a:effectLst>
                    <a:outerShdw blurRad="38100" dist="38100" dir="2700000" algn="tl">
                      <a:srgbClr val="000000"/>
                    </a:outerShdw>
                  </a:effectLst>
                  <a:latin typeface="Arial" charset="0"/>
                </a:rPr>
                <a:t>Kolegij</a:t>
              </a:r>
              <a:endParaRPr lang="en-US" dirty="0">
                <a:solidFill>
                  <a:schemeClr val="bg1"/>
                </a:solidFill>
                <a:effectLst>
                  <a:outerShdw blurRad="38100" dist="38100" dir="2700000" algn="tl">
                    <a:srgbClr val="000000"/>
                  </a:outerShdw>
                </a:effectLst>
                <a:latin typeface="Arial"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p:cTn id="23" dur="1000" fill="hold"/>
                                        <p:tgtEl>
                                          <p:spTgt spid="3"/>
                                        </p:tgtEl>
                                        <p:attrNameLst>
                                          <p:attrName>ppt_w</p:attrName>
                                        </p:attrNameLst>
                                      </p:cBhvr>
                                      <p:tavLst>
                                        <p:tav tm="0">
                                          <p:val>
                                            <p:fltVal val="0"/>
                                          </p:val>
                                        </p:tav>
                                        <p:tav tm="100000">
                                          <p:val>
                                            <p:strVal val="#ppt_w"/>
                                          </p:val>
                                        </p:tav>
                                      </p:tavLst>
                                    </p:anim>
                                    <p:anim calcmode="lin" valueType="num">
                                      <p:cBhvr>
                                        <p:cTn id="24" dur="1000" fill="hold"/>
                                        <p:tgtEl>
                                          <p:spTgt spid="3"/>
                                        </p:tgtEl>
                                        <p:attrNameLst>
                                          <p:attrName>ppt_h</p:attrName>
                                        </p:attrNameLst>
                                      </p:cBhvr>
                                      <p:tavLst>
                                        <p:tav tm="0">
                                          <p:val>
                                            <p:fltVal val="0"/>
                                          </p:val>
                                        </p:tav>
                                        <p:tav tm="100000">
                                          <p:val>
                                            <p:strVal val="#ppt_h"/>
                                          </p:val>
                                        </p:tav>
                                      </p:tavLst>
                                    </p:anim>
                                    <p:anim calcmode="lin" valueType="num">
                                      <p:cBhvr>
                                        <p:cTn id="25"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7" fill="hold">
                      <p:stCondLst>
                        <p:cond delay="indefinite"/>
                      </p:stCondLst>
                      <p:childTnLst>
                        <p:par>
                          <p:cTn id="28" fill="hold">
                            <p:stCondLst>
                              <p:cond delay="0"/>
                            </p:stCondLst>
                            <p:childTnLst>
                              <p:par>
                                <p:cTn id="29" presetID="15"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p:cTn id="31" dur="1000" fill="hold"/>
                                        <p:tgtEl>
                                          <p:spTgt spid="5"/>
                                        </p:tgtEl>
                                        <p:attrNameLst>
                                          <p:attrName>ppt_w</p:attrName>
                                        </p:attrNameLst>
                                      </p:cBhvr>
                                      <p:tavLst>
                                        <p:tav tm="0">
                                          <p:val>
                                            <p:fltVal val="0"/>
                                          </p:val>
                                        </p:tav>
                                        <p:tav tm="100000">
                                          <p:val>
                                            <p:strVal val="#ppt_w"/>
                                          </p:val>
                                        </p:tav>
                                      </p:tavLst>
                                    </p:anim>
                                    <p:anim calcmode="lin" valueType="num">
                                      <p:cBhvr>
                                        <p:cTn id="32" dur="1000" fill="hold"/>
                                        <p:tgtEl>
                                          <p:spTgt spid="5"/>
                                        </p:tgtEl>
                                        <p:attrNameLst>
                                          <p:attrName>ppt_h</p:attrName>
                                        </p:attrNameLst>
                                      </p:cBhvr>
                                      <p:tavLst>
                                        <p:tav tm="0">
                                          <p:val>
                                            <p:fltVal val="0"/>
                                          </p:val>
                                        </p:tav>
                                        <p:tav tm="100000">
                                          <p:val>
                                            <p:strVal val="#ppt_h"/>
                                          </p:val>
                                        </p:tav>
                                      </p:tavLst>
                                    </p:anim>
                                    <p:anim calcmode="lin" valueType="num">
                                      <p:cBhvr>
                                        <p:cTn id="3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229600" cy="487362"/>
          </a:xfrm>
        </p:spPr>
        <p:txBody>
          <a:bodyPr>
            <a:normAutofit fontScale="90000"/>
          </a:bodyPr>
          <a:lstStyle/>
          <a:p>
            <a:r>
              <a:rPr lang="hr-HR" sz="4000" dirty="0"/>
              <a:t>Što čini dobrog učitelja?</a:t>
            </a:r>
            <a:endParaRPr lang="en-US" sz="4000" dirty="0"/>
          </a:p>
        </p:txBody>
      </p:sp>
      <p:graphicFrame>
        <p:nvGraphicFramePr>
          <p:cNvPr id="19543" name="Group 87"/>
          <p:cNvGraphicFramePr>
            <a:graphicFrameLocks noGrp="1"/>
          </p:cNvGraphicFramePr>
          <p:nvPr>
            <p:ph type="tbl" idx="1"/>
          </p:nvPr>
        </p:nvGraphicFramePr>
        <p:xfrm>
          <a:off x="251520" y="914400"/>
          <a:ext cx="8712968" cy="5682952"/>
        </p:xfrm>
        <a:graphic>
          <a:graphicData uri="http://schemas.openxmlformats.org/drawingml/2006/table">
            <a:tbl>
              <a:tblPr/>
              <a:tblGrid>
                <a:gridCol w="2317120"/>
                <a:gridCol w="3320024"/>
                <a:gridCol w="3075824"/>
              </a:tblGrid>
              <a:tr h="102891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dirty="0" smtClean="0">
                          <a:ln>
                            <a:noFill/>
                          </a:ln>
                          <a:solidFill>
                            <a:schemeClr val="tx1"/>
                          </a:solidFill>
                          <a:effectLst/>
                          <a:latin typeface="Arial" pitchFamily="34" charset="0"/>
                        </a:rPr>
                        <a:t>Poznavanje svog predmeta</a:t>
                      </a:r>
                      <a:r>
                        <a:rPr kumimoji="0" lang="en-US" sz="1400" b="0" i="0" u="none" strike="noStrike" cap="none" normalizeH="0" baseline="0" dirty="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Temeljito poznavanje predmeta i njegova suvremenog razvoja; ali bez umišljanja da se zna sve – spremnost da se uči i od učenika</a:t>
                      </a:r>
                      <a:r>
                        <a:rPr kumimoji="0" lang="en-US" sz="1200" b="0" i="0" u="none" strike="noStrike" cap="none" normalizeH="0" baseline="0" dirty="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Učenici mogu biti i te kako svjesni suvremenog razvoja – možete li to u nastavi iskoristiti? (istraživanje, čitanje znanstveno-popularnih članaka i sl.)</a:t>
                      </a:r>
                      <a:r>
                        <a:rPr kumimoji="0" lang="en-US" sz="1200" b="0" i="0" u="none" strike="noStrike" cap="none" normalizeH="0" baseline="0" dirty="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4336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dirty="0" smtClean="0">
                          <a:ln>
                            <a:noFill/>
                          </a:ln>
                          <a:solidFill>
                            <a:schemeClr val="tx1"/>
                          </a:solidFill>
                          <a:effectLst/>
                          <a:latin typeface="Arial" pitchFamily="34" charset="0"/>
                        </a:rPr>
                        <a:t>Repertoar nastavnih strategija</a:t>
                      </a:r>
                      <a:r>
                        <a:rPr kumimoji="0" lang="en-US" sz="1400" b="0" i="0" u="none" strike="noStrike" cap="none" normalizeH="0" baseline="0" dirty="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Korištenje redovitog formativnog ocjenjivanja; tipovi pitanja; promatranje i slušanje</a:t>
                      </a:r>
                      <a:r>
                        <a:rPr kumimoji="0" lang="en-US" sz="1200" b="0" i="0" u="none" strike="noStrike" cap="none" normalizeH="0" baseline="0" dirty="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Formativno ocjenjivanje u razredu;</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Neverbalni poticaji;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Igranje uloga – drama;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Glazba: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Pitanja, pitanja...</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Pano poticaja, afirmacije</a:t>
                      </a: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29642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dirty="0" smtClean="0">
                          <a:ln>
                            <a:noFill/>
                          </a:ln>
                          <a:solidFill>
                            <a:schemeClr val="tx1"/>
                          </a:solidFill>
                          <a:effectLst/>
                          <a:latin typeface="Arial" pitchFamily="34" charset="0"/>
                        </a:rPr>
                        <a:t>Osobne kvalitete</a:t>
                      </a:r>
                      <a:r>
                        <a:rPr kumimoji="0" lang="en-US" sz="1200" b="0" i="0" u="none" strike="noStrike" cap="none" normalizeH="0" baseline="0" dirty="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Promatra učenike u razredu – reagira na njihove znakove neuspjeha, nerazumijevanja ili dosade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Pokazuju fleksibilnost  potrebe učenika</a:t>
                      </a:r>
                      <a:r>
                        <a:rPr kumimoji="0" lang="en-US" sz="2800" b="0" i="0" u="none" strike="noStrike" cap="none" normalizeH="0" baseline="0" dirty="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Učenici se vole samoocjenjivati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Koristiti semafor: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Zeleno – razumije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Žuto – nesiguran</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Crveno – ne razumije</a:t>
                      </a:r>
                      <a:r>
                        <a:rPr kumimoji="0" lang="en-US" sz="1200" b="0" i="0" u="none" strike="noStrike" cap="none" normalizeH="0" baseline="0" dirty="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7295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dirty="0" smtClean="0">
                          <a:ln>
                            <a:noFill/>
                          </a:ln>
                          <a:solidFill>
                            <a:schemeClr val="tx1"/>
                          </a:solidFill>
                          <a:effectLst/>
                          <a:latin typeface="Arial" pitchFamily="34" charset="0"/>
                        </a:rPr>
                        <a:t>Nastavne kompetencije</a:t>
                      </a:r>
                      <a:r>
                        <a:rPr kumimoji="0" lang="en-US" sz="1400" b="0" i="0" u="none" strike="noStrike" cap="none" normalizeH="0" baseline="0" dirty="0" smtClean="0">
                          <a:ln>
                            <a:noFill/>
                          </a:ln>
                          <a:solidFill>
                            <a:schemeClr val="tx1"/>
                          </a:solidFill>
                          <a:effectLst/>
                          <a:latin typeface="Arial" pitchFamily="34" charset="0"/>
                        </a:rPr>
                        <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Uspješni učitelji moraju razvijati suradnju i utjecaj:</a:t>
                      </a:r>
                      <a:r>
                        <a:rPr kumimoji="0" lang="en-US" sz="1200" b="0" i="0" u="none" strike="noStrike" cap="none" normalizeH="0" baseline="0" dirty="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Napravite akcijski plan u kojem identificirate svoje slabosti i prednosti.</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Razgovarajte o ovome sa povjerljivim kolegom za povratnu informaciju vaše analize</a:t>
                      </a:r>
                      <a:r>
                        <a:rPr kumimoji="0" lang="en-US" sz="1200" b="0" i="0" u="none" strike="noStrike" cap="none" normalizeH="0" baseline="0" dirty="0" smtClean="0">
                          <a:ln>
                            <a:noFill/>
                          </a:ln>
                          <a:solidFill>
                            <a:schemeClr val="tx1"/>
                          </a:solidFill>
                          <a:effectLst/>
                          <a:latin typeface="Arial" pitchFamily="34"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128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dirty="0" smtClean="0">
                          <a:ln>
                            <a:noFill/>
                          </a:ln>
                          <a:solidFill>
                            <a:schemeClr val="tx1"/>
                          </a:solidFill>
                          <a:effectLst/>
                          <a:latin typeface="Arial" pitchFamily="34" charset="0"/>
                        </a:rPr>
                        <a:t>Etos u razredu</a:t>
                      </a: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Postoji visok stupanj poštovanja, interesa i prihvaćanja učenika</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200" b="0" i="0" u="none" strike="noStrike" cap="none" normalizeH="0" baseline="0" dirty="0" smtClean="0">
                          <a:ln>
                            <a:noFill/>
                          </a:ln>
                          <a:solidFill>
                            <a:schemeClr val="tx1"/>
                          </a:solidFill>
                          <a:effectLst/>
                          <a:latin typeface="Arial" pitchFamily="34" charset="0"/>
                        </a:rPr>
                        <a:t>Usredotoči se na poticaje, a ne sankcioniranje i kazne.</a:t>
                      </a:r>
                      <a:endParaRPr kumimoji="0" lang="en-US" sz="12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Karakteristike uspješnih učitelja</a:t>
            </a:r>
            <a:endParaRPr lang="hr-HR" dirty="0"/>
          </a:p>
        </p:txBody>
      </p:sp>
      <p:sp>
        <p:nvSpPr>
          <p:cNvPr id="88065" name="Rectangle 1"/>
          <p:cNvSpPr>
            <a:spLocks noChangeArrowheads="1"/>
          </p:cNvSpPr>
          <p:nvPr/>
        </p:nvSpPr>
        <p:spPr bwMode="auto">
          <a:xfrm>
            <a:off x="428596" y="1428736"/>
            <a:ext cx="4500594" cy="38164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hr-HR" sz="1600" b="1"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Ljubav i razumijevanje</a:t>
            </a:r>
          </a:p>
          <a:p>
            <a:pPr marL="228600" marR="0" lvl="0" indent="-2286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ea typeface="Times New Roman" pitchFamily="18" charset="0"/>
                <a:cs typeface="Times New Roman" pitchFamily="18" charset="0"/>
              </a:rPr>
              <a:t>   </a:t>
            </a:r>
            <a:r>
              <a:rPr kumimoji="0" lang="hr-HR" sz="1600" b="1"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djece</a:t>
            </a:r>
          </a:p>
          <a:p>
            <a:pPr marL="342900" marR="0" lvl="0" indent="-3429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cs typeface="Times New Roman" pitchFamily="18" charset="0"/>
              </a:rPr>
              <a:t>2.   Ljubaznost i suosjećanje</a:t>
            </a:r>
          </a:p>
          <a:p>
            <a:pPr marL="342900" marR="0" lvl="0" indent="-3429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cs typeface="Times New Roman" pitchFamily="18" charset="0"/>
              </a:rPr>
              <a:t>3.  Sposobnost prenijeti svoju ljubav za stjecanje znanja i učenje</a:t>
            </a:r>
          </a:p>
          <a:p>
            <a:pPr marL="342900" marR="0" lvl="0" indent="-3429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cs typeface="Times New Roman" pitchFamily="18" charset="0"/>
              </a:rPr>
              <a:t>4.  Entuzijazam kombiniran sa dobrom imaginacijom</a:t>
            </a:r>
          </a:p>
          <a:p>
            <a:pPr marL="342900" marR="0" lvl="0" indent="-3429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cs typeface="Times New Roman" pitchFamily="18" charset="0"/>
              </a:rPr>
              <a:t>5.  Govor kombiniran sa moći ilustriranja</a:t>
            </a:r>
          </a:p>
          <a:p>
            <a:pPr marL="342900" marR="0" lvl="0" indent="-3429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cs typeface="Times New Roman" pitchFamily="18" charset="0"/>
              </a:rPr>
              <a:t>6.  Uvjerenje o značaju školovanja za boljitak svih</a:t>
            </a:r>
          </a:p>
          <a:p>
            <a:pPr marL="342900" marR="0" lvl="0" indent="-3429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cs typeface="Times New Roman" pitchFamily="18" charset="0"/>
              </a:rPr>
              <a:t>7.  Velika moć opservacije</a:t>
            </a:r>
          </a:p>
          <a:p>
            <a:pPr marL="342900" marR="0" lvl="0" indent="-342900" algn="l" defTabSz="914400" rtl="0" eaLnBrk="1" fontAlgn="base" latinLnBrk="0" hangingPunct="1">
              <a:lnSpc>
                <a:spcPct val="100000"/>
              </a:lnSpc>
              <a:spcBef>
                <a:spcPct val="0"/>
              </a:spcBef>
              <a:spcAft>
                <a:spcPct val="0"/>
              </a:spcAft>
              <a:buClrTx/>
              <a:buSzTx/>
              <a:tabLst/>
            </a:pPr>
            <a:r>
              <a:rPr lang="hr-HR" sz="1600" b="1" dirty="0" smtClean="0">
                <a:solidFill>
                  <a:srgbClr val="333333"/>
                </a:solidFill>
                <a:latin typeface="Verdana" pitchFamily="34" charset="0"/>
                <a:cs typeface="Times New Roman" pitchFamily="18" charset="0"/>
              </a:rPr>
              <a:t>8.  Spremnost  osmišljavanja i modifikaciji nastave</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hr-H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8066" name="Rectangle 2"/>
          <p:cNvSpPr>
            <a:spLocks noChangeArrowheads="1"/>
          </p:cNvSpPr>
          <p:nvPr/>
        </p:nvSpPr>
        <p:spPr bwMode="auto">
          <a:xfrm>
            <a:off x="5000628" y="4357694"/>
            <a:ext cx="414337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hr-HR" sz="2000" b="0" i="0" u="none" strike="noStrike" cap="none" normalizeH="0" baseline="0" dirty="0" smtClean="0">
                <a:ln>
                  <a:noFill/>
                </a:ln>
                <a:solidFill>
                  <a:srgbClr val="333333"/>
                </a:solidFill>
                <a:effectLst/>
                <a:latin typeface="Symbol" pitchFamily="18" charset="2"/>
                <a:ea typeface="Times New Roman" pitchFamily="18" charset="0"/>
                <a:cs typeface="Times New Roman" pitchFamily="18" charset="0"/>
              </a:rPr>
              <a:t>·</a:t>
            </a: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a:t>
            </a:r>
            <a:r>
              <a:rPr kumimoji="0" lang="hr-HR" sz="9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a:t>
            </a:r>
            <a:r>
              <a:rPr lang="hr-HR" sz="2000" dirty="0" smtClean="0">
                <a:solidFill>
                  <a:srgbClr val="333333"/>
                </a:solidFill>
                <a:latin typeface="Verdana" pitchFamily="34" charset="0"/>
                <a:ea typeface="Times New Roman" pitchFamily="18" charset="0"/>
                <a:cs typeface="Times New Roman" pitchFamily="18" charset="0"/>
              </a:rPr>
              <a:t>Osjećaj pravednosti</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000" b="0" i="0" u="none" strike="noStrike" cap="none" normalizeH="0" baseline="0" dirty="0" smtClean="0">
                <a:ln>
                  <a:noFill/>
                </a:ln>
                <a:solidFill>
                  <a:srgbClr val="333333"/>
                </a:solidFill>
                <a:effectLst/>
                <a:latin typeface="Symbol" pitchFamily="18" charset="2"/>
                <a:ea typeface="Times New Roman" pitchFamily="18" charset="0"/>
                <a:cs typeface="Times New Roman" pitchFamily="18" charset="0"/>
              </a:rPr>
              <a:t>·</a:t>
            </a: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Dosljedan pristup</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000" b="0" i="0" u="none" strike="noStrike" cap="none" normalizeH="0" baseline="0" dirty="0" smtClean="0">
                <a:ln>
                  <a:noFill/>
                </a:ln>
                <a:solidFill>
                  <a:srgbClr val="333333"/>
                </a:solidFill>
                <a:effectLst/>
                <a:latin typeface="Symbol" pitchFamily="18" charset="2"/>
                <a:ea typeface="Times New Roman" pitchFamily="18" charset="0"/>
                <a:cs typeface="Times New Roman" pitchFamily="18" charset="0"/>
              </a:rPr>
              <a:t>·</a:t>
            </a: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Sposobnost fleksibilnosti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000" b="0" i="0" u="none" strike="noStrike" cap="none" normalizeH="0" baseline="0" dirty="0" smtClean="0">
                <a:ln>
                  <a:noFill/>
                </a:ln>
                <a:solidFill>
                  <a:srgbClr val="333333"/>
                </a:solidFill>
                <a:effectLst/>
                <a:latin typeface="Symbol" pitchFamily="18" charset="2"/>
                <a:ea typeface="Times New Roman" pitchFamily="18" charset="0"/>
                <a:cs typeface="Times New Roman" pitchFamily="18" charset="0"/>
              </a:rPr>
              <a:t>·</a:t>
            </a: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Pozitivan stav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Symbol" pitchFamily="18" charset="2"/>
              <a:buChar char="·"/>
              <a:tabLst/>
            </a:pP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Visoka očekivanja (prema</a:t>
            </a:r>
          </a:p>
          <a:p>
            <a:pPr marL="0" marR="0" lvl="0" indent="0" algn="l" defTabSz="914400" rtl="0" eaLnBrk="0" fontAlgn="base" latinLnBrk="0" hangingPunct="0">
              <a:lnSpc>
                <a:spcPct val="100000"/>
              </a:lnSpc>
              <a:spcBef>
                <a:spcPct val="0"/>
              </a:spcBef>
              <a:spcAft>
                <a:spcPct val="0"/>
              </a:spcAft>
              <a:buClrTx/>
              <a:buSzTx/>
              <a:tabLst/>
            </a:pPr>
            <a:r>
              <a:rPr lang="hr-HR" sz="2000" dirty="0" smtClean="0">
                <a:solidFill>
                  <a:srgbClr val="333333"/>
                </a:solidFill>
                <a:latin typeface="Verdana" pitchFamily="34" charset="0"/>
                <a:ea typeface="Times New Roman" pitchFamily="18" charset="0"/>
                <a:cs typeface="Times New Roman" pitchFamily="18" charset="0"/>
              </a:rPr>
              <a:t>  </a:t>
            </a: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sebi </a:t>
            </a:r>
            <a:r>
              <a:rPr lang="hr-HR" sz="2000" dirty="0" smtClean="0">
                <a:solidFill>
                  <a:srgbClr val="333333"/>
                </a:solidFill>
                <a:latin typeface="Verdana" pitchFamily="34" charset="0"/>
                <a:ea typeface="Times New Roman" pitchFamily="18" charset="0"/>
                <a:cs typeface="Times New Roman" pitchFamily="18" charset="0"/>
              </a:rPr>
              <a:t>i učenicima) </a:t>
            </a: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HR" sz="2000" b="0" i="0" u="none" strike="noStrike" cap="none" normalizeH="0" baseline="0" dirty="0" smtClean="0">
                <a:ln>
                  <a:noFill/>
                </a:ln>
                <a:solidFill>
                  <a:srgbClr val="333333"/>
                </a:solidFill>
                <a:effectLst/>
                <a:latin typeface="Symbol" pitchFamily="18" charset="2"/>
                <a:ea typeface="Times New Roman" pitchFamily="18" charset="0"/>
                <a:cs typeface="Times New Roman" pitchFamily="18" charset="0"/>
              </a:rPr>
              <a:t>·</a:t>
            </a:r>
            <a:r>
              <a:rPr kumimoji="0" lang="hr-HR" sz="2000" b="0" i="0" u="none" strike="noStrike" cap="none" normalizeH="0" baseline="0" dirty="0" smtClean="0">
                <a:ln>
                  <a:noFill/>
                </a:ln>
                <a:solidFill>
                  <a:srgbClr val="333333"/>
                </a:solidFill>
                <a:effectLst/>
                <a:latin typeface="Verdana" pitchFamily="34" charset="0"/>
                <a:ea typeface="Times New Roman" pitchFamily="18" charset="0"/>
                <a:cs typeface="Times New Roman" pitchFamily="18" charset="0"/>
              </a:rPr>
              <a:t>  Osjećaj za humor</a:t>
            </a:r>
            <a:endParaRPr kumimoji="0" lang="hr-H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8065">
                                            <p:txEl>
                                              <p:pRg st="0" end="0"/>
                                            </p:txEl>
                                          </p:spTgt>
                                        </p:tgtEl>
                                        <p:attrNameLst>
                                          <p:attrName>style.visibility</p:attrName>
                                        </p:attrNameLst>
                                      </p:cBhvr>
                                      <p:to>
                                        <p:strVal val="visible"/>
                                      </p:to>
                                    </p:set>
                                    <p:animEffect transition="in" filter="circle(in)">
                                      <p:cBhvr>
                                        <p:cTn id="7" dur="2000"/>
                                        <p:tgtEl>
                                          <p:spTgt spid="88065">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88065">
                                            <p:txEl>
                                              <p:pRg st="1" end="1"/>
                                            </p:txEl>
                                          </p:spTgt>
                                        </p:tgtEl>
                                        <p:attrNameLst>
                                          <p:attrName>style.visibility</p:attrName>
                                        </p:attrNameLst>
                                      </p:cBhvr>
                                      <p:to>
                                        <p:strVal val="visible"/>
                                      </p:to>
                                    </p:set>
                                    <p:animEffect transition="in" filter="circle(in)">
                                      <p:cBhvr>
                                        <p:cTn id="10" dur="2000"/>
                                        <p:tgtEl>
                                          <p:spTgt spid="8806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88065">
                                            <p:txEl>
                                              <p:pRg st="2" end="2"/>
                                            </p:txEl>
                                          </p:spTgt>
                                        </p:tgtEl>
                                        <p:attrNameLst>
                                          <p:attrName>style.visibility</p:attrName>
                                        </p:attrNameLst>
                                      </p:cBhvr>
                                      <p:to>
                                        <p:strVal val="visible"/>
                                      </p:to>
                                    </p:set>
                                    <p:animEffect transition="in" filter="circle(in)">
                                      <p:cBhvr>
                                        <p:cTn id="15" dur="2000"/>
                                        <p:tgtEl>
                                          <p:spTgt spid="8806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88065">
                                            <p:txEl>
                                              <p:pRg st="3" end="3"/>
                                            </p:txEl>
                                          </p:spTgt>
                                        </p:tgtEl>
                                        <p:attrNameLst>
                                          <p:attrName>style.visibility</p:attrName>
                                        </p:attrNameLst>
                                      </p:cBhvr>
                                      <p:to>
                                        <p:strVal val="visible"/>
                                      </p:to>
                                    </p:set>
                                    <p:animEffect transition="in" filter="circle(in)">
                                      <p:cBhvr>
                                        <p:cTn id="20" dur="2000"/>
                                        <p:tgtEl>
                                          <p:spTgt spid="8806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88065">
                                            <p:txEl>
                                              <p:pRg st="4" end="4"/>
                                            </p:txEl>
                                          </p:spTgt>
                                        </p:tgtEl>
                                        <p:attrNameLst>
                                          <p:attrName>style.visibility</p:attrName>
                                        </p:attrNameLst>
                                      </p:cBhvr>
                                      <p:to>
                                        <p:strVal val="visible"/>
                                      </p:to>
                                    </p:set>
                                    <p:animEffect transition="in" filter="circle(in)">
                                      <p:cBhvr>
                                        <p:cTn id="25" dur="2000"/>
                                        <p:tgtEl>
                                          <p:spTgt spid="88065">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nodeType="clickEffect">
                                  <p:stCondLst>
                                    <p:cond delay="0"/>
                                  </p:stCondLst>
                                  <p:childTnLst>
                                    <p:set>
                                      <p:cBhvr>
                                        <p:cTn id="29" dur="1" fill="hold">
                                          <p:stCondLst>
                                            <p:cond delay="0"/>
                                          </p:stCondLst>
                                        </p:cTn>
                                        <p:tgtEl>
                                          <p:spTgt spid="88065">
                                            <p:txEl>
                                              <p:pRg st="5" end="5"/>
                                            </p:txEl>
                                          </p:spTgt>
                                        </p:tgtEl>
                                        <p:attrNameLst>
                                          <p:attrName>style.visibility</p:attrName>
                                        </p:attrNameLst>
                                      </p:cBhvr>
                                      <p:to>
                                        <p:strVal val="visible"/>
                                      </p:to>
                                    </p:set>
                                    <p:animEffect transition="in" filter="circle(in)">
                                      <p:cBhvr>
                                        <p:cTn id="30" dur="2000"/>
                                        <p:tgtEl>
                                          <p:spTgt spid="8806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6" presetClass="entr" presetSubtype="16" fill="hold" nodeType="clickEffect">
                                  <p:stCondLst>
                                    <p:cond delay="0"/>
                                  </p:stCondLst>
                                  <p:childTnLst>
                                    <p:set>
                                      <p:cBhvr>
                                        <p:cTn id="34" dur="1" fill="hold">
                                          <p:stCondLst>
                                            <p:cond delay="0"/>
                                          </p:stCondLst>
                                        </p:cTn>
                                        <p:tgtEl>
                                          <p:spTgt spid="88065">
                                            <p:txEl>
                                              <p:pRg st="6" end="6"/>
                                            </p:txEl>
                                          </p:spTgt>
                                        </p:tgtEl>
                                        <p:attrNameLst>
                                          <p:attrName>style.visibility</p:attrName>
                                        </p:attrNameLst>
                                      </p:cBhvr>
                                      <p:to>
                                        <p:strVal val="visible"/>
                                      </p:to>
                                    </p:set>
                                    <p:animEffect transition="in" filter="circle(in)">
                                      <p:cBhvr>
                                        <p:cTn id="35" dur="2000"/>
                                        <p:tgtEl>
                                          <p:spTgt spid="88065">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6" presetClass="entr" presetSubtype="16" fill="hold" nodeType="clickEffect">
                                  <p:stCondLst>
                                    <p:cond delay="0"/>
                                  </p:stCondLst>
                                  <p:childTnLst>
                                    <p:set>
                                      <p:cBhvr>
                                        <p:cTn id="39" dur="1" fill="hold">
                                          <p:stCondLst>
                                            <p:cond delay="0"/>
                                          </p:stCondLst>
                                        </p:cTn>
                                        <p:tgtEl>
                                          <p:spTgt spid="88065">
                                            <p:txEl>
                                              <p:pRg st="7" end="7"/>
                                            </p:txEl>
                                          </p:spTgt>
                                        </p:tgtEl>
                                        <p:attrNameLst>
                                          <p:attrName>style.visibility</p:attrName>
                                        </p:attrNameLst>
                                      </p:cBhvr>
                                      <p:to>
                                        <p:strVal val="visible"/>
                                      </p:to>
                                    </p:set>
                                    <p:animEffect transition="in" filter="circle(in)">
                                      <p:cBhvr>
                                        <p:cTn id="40" dur="2000"/>
                                        <p:tgtEl>
                                          <p:spTgt spid="88065">
                                            <p:txEl>
                                              <p:pRg st="7" end="7"/>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6" presetClass="entr" presetSubtype="16" fill="hold" nodeType="clickEffect">
                                  <p:stCondLst>
                                    <p:cond delay="0"/>
                                  </p:stCondLst>
                                  <p:childTnLst>
                                    <p:set>
                                      <p:cBhvr>
                                        <p:cTn id="44" dur="1" fill="hold">
                                          <p:stCondLst>
                                            <p:cond delay="0"/>
                                          </p:stCondLst>
                                        </p:cTn>
                                        <p:tgtEl>
                                          <p:spTgt spid="88065">
                                            <p:txEl>
                                              <p:pRg st="8" end="8"/>
                                            </p:txEl>
                                          </p:spTgt>
                                        </p:tgtEl>
                                        <p:attrNameLst>
                                          <p:attrName>style.visibility</p:attrName>
                                        </p:attrNameLst>
                                      </p:cBhvr>
                                      <p:to>
                                        <p:strVal val="visible"/>
                                      </p:to>
                                    </p:set>
                                    <p:animEffect transition="in" filter="circle(in)">
                                      <p:cBhvr>
                                        <p:cTn id="45" dur="2000"/>
                                        <p:tgtEl>
                                          <p:spTgt spid="88065">
                                            <p:txEl>
                                              <p:pRg st="8" end="8"/>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88066">
                                            <p:txEl>
                                              <p:pRg st="0" end="0"/>
                                            </p:txEl>
                                          </p:spTgt>
                                        </p:tgtEl>
                                        <p:attrNameLst>
                                          <p:attrName>style.visibility</p:attrName>
                                        </p:attrNameLst>
                                      </p:cBhvr>
                                      <p:to>
                                        <p:strVal val="visible"/>
                                      </p:to>
                                    </p:set>
                                    <p:anim calcmode="lin" valueType="num">
                                      <p:cBhvr additive="base">
                                        <p:cTn id="50" dur="500" fill="hold"/>
                                        <p:tgtEl>
                                          <p:spTgt spid="88066">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88066">
                                            <p:txEl>
                                              <p:pRg st="0" end="0"/>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88066">
                                            <p:txEl>
                                              <p:pRg st="1" end="1"/>
                                            </p:txEl>
                                          </p:spTgt>
                                        </p:tgtEl>
                                        <p:attrNameLst>
                                          <p:attrName>style.visibility</p:attrName>
                                        </p:attrNameLst>
                                      </p:cBhvr>
                                      <p:to>
                                        <p:strVal val="visible"/>
                                      </p:to>
                                    </p:set>
                                    <p:anim calcmode="lin" valueType="num">
                                      <p:cBhvr additive="base">
                                        <p:cTn id="54" dur="500" fill="hold"/>
                                        <p:tgtEl>
                                          <p:spTgt spid="88066">
                                            <p:txEl>
                                              <p:pRg st="1" end="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88066">
                                            <p:txEl>
                                              <p:pRg st="1" end="1"/>
                                            </p:txEl>
                                          </p:spTgt>
                                        </p:tgtEl>
                                        <p:attrNameLst>
                                          <p:attrName>ppt_y</p:attrName>
                                        </p:attrNameLst>
                                      </p:cBhvr>
                                      <p:tavLst>
                                        <p:tav tm="0">
                                          <p:val>
                                            <p:strVal val="1+#ppt_h/2"/>
                                          </p:val>
                                        </p:tav>
                                        <p:tav tm="100000">
                                          <p:val>
                                            <p:strVal val="#ppt_y"/>
                                          </p:val>
                                        </p:tav>
                                      </p:tavLst>
                                    </p:anim>
                                  </p:childTnLst>
                                </p:cTn>
                              </p:par>
                              <p:par>
                                <p:cTn id="56" presetID="2" presetClass="entr" presetSubtype="4" fill="hold" nodeType="withEffect">
                                  <p:stCondLst>
                                    <p:cond delay="0"/>
                                  </p:stCondLst>
                                  <p:childTnLst>
                                    <p:set>
                                      <p:cBhvr>
                                        <p:cTn id="57" dur="1" fill="hold">
                                          <p:stCondLst>
                                            <p:cond delay="0"/>
                                          </p:stCondLst>
                                        </p:cTn>
                                        <p:tgtEl>
                                          <p:spTgt spid="88066">
                                            <p:txEl>
                                              <p:pRg st="2" end="2"/>
                                            </p:txEl>
                                          </p:spTgt>
                                        </p:tgtEl>
                                        <p:attrNameLst>
                                          <p:attrName>style.visibility</p:attrName>
                                        </p:attrNameLst>
                                      </p:cBhvr>
                                      <p:to>
                                        <p:strVal val="visible"/>
                                      </p:to>
                                    </p:set>
                                    <p:anim calcmode="lin" valueType="num">
                                      <p:cBhvr additive="base">
                                        <p:cTn id="58" dur="500" fill="hold"/>
                                        <p:tgtEl>
                                          <p:spTgt spid="88066">
                                            <p:txEl>
                                              <p:pRg st="2" end="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88066">
                                            <p:txEl>
                                              <p:pRg st="2" end="2"/>
                                            </p:txEl>
                                          </p:spTgt>
                                        </p:tgtEl>
                                        <p:attrNameLst>
                                          <p:attrName>ppt_y</p:attrName>
                                        </p:attrNameLst>
                                      </p:cBhvr>
                                      <p:tavLst>
                                        <p:tav tm="0">
                                          <p:val>
                                            <p:strVal val="1+#ppt_h/2"/>
                                          </p:val>
                                        </p:tav>
                                        <p:tav tm="100000">
                                          <p:val>
                                            <p:strVal val="#ppt_y"/>
                                          </p:val>
                                        </p:tav>
                                      </p:tavLst>
                                    </p:anim>
                                  </p:childTnLst>
                                </p:cTn>
                              </p:par>
                              <p:par>
                                <p:cTn id="60" presetID="2" presetClass="entr" presetSubtype="4" fill="hold" nodeType="withEffect">
                                  <p:stCondLst>
                                    <p:cond delay="0"/>
                                  </p:stCondLst>
                                  <p:childTnLst>
                                    <p:set>
                                      <p:cBhvr>
                                        <p:cTn id="61" dur="1" fill="hold">
                                          <p:stCondLst>
                                            <p:cond delay="0"/>
                                          </p:stCondLst>
                                        </p:cTn>
                                        <p:tgtEl>
                                          <p:spTgt spid="88066">
                                            <p:txEl>
                                              <p:pRg st="3" end="3"/>
                                            </p:txEl>
                                          </p:spTgt>
                                        </p:tgtEl>
                                        <p:attrNameLst>
                                          <p:attrName>style.visibility</p:attrName>
                                        </p:attrNameLst>
                                      </p:cBhvr>
                                      <p:to>
                                        <p:strVal val="visible"/>
                                      </p:to>
                                    </p:set>
                                    <p:anim calcmode="lin" valueType="num">
                                      <p:cBhvr additive="base">
                                        <p:cTn id="62" dur="500" fill="hold"/>
                                        <p:tgtEl>
                                          <p:spTgt spid="88066">
                                            <p:txEl>
                                              <p:pRg st="3" end="3"/>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88066">
                                            <p:txEl>
                                              <p:pRg st="3" end="3"/>
                                            </p:txEl>
                                          </p:spTgt>
                                        </p:tgtEl>
                                        <p:attrNameLst>
                                          <p:attrName>ppt_y</p:attrName>
                                        </p:attrNameLst>
                                      </p:cBhvr>
                                      <p:tavLst>
                                        <p:tav tm="0">
                                          <p:val>
                                            <p:strVal val="1+#ppt_h/2"/>
                                          </p:val>
                                        </p:tav>
                                        <p:tav tm="100000">
                                          <p:val>
                                            <p:strVal val="#ppt_y"/>
                                          </p:val>
                                        </p:tav>
                                      </p:tavLst>
                                    </p:anim>
                                  </p:childTnLst>
                                </p:cTn>
                              </p:par>
                              <p:par>
                                <p:cTn id="64" presetID="2" presetClass="entr" presetSubtype="4" fill="hold" nodeType="withEffect">
                                  <p:stCondLst>
                                    <p:cond delay="0"/>
                                  </p:stCondLst>
                                  <p:childTnLst>
                                    <p:set>
                                      <p:cBhvr>
                                        <p:cTn id="65" dur="1" fill="hold">
                                          <p:stCondLst>
                                            <p:cond delay="0"/>
                                          </p:stCondLst>
                                        </p:cTn>
                                        <p:tgtEl>
                                          <p:spTgt spid="88066">
                                            <p:txEl>
                                              <p:pRg st="4" end="4"/>
                                            </p:txEl>
                                          </p:spTgt>
                                        </p:tgtEl>
                                        <p:attrNameLst>
                                          <p:attrName>style.visibility</p:attrName>
                                        </p:attrNameLst>
                                      </p:cBhvr>
                                      <p:to>
                                        <p:strVal val="visible"/>
                                      </p:to>
                                    </p:set>
                                    <p:anim calcmode="lin" valueType="num">
                                      <p:cBhvr additive="base">
                                        <p:cTn id="66" dur="500" fill="hold"/>
                                        <p:tgtEl>
                                          <p:spTgt spid="88066">
                                            <p:txEl>
                                              <p:pRg st="4" end="4"/>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88066">
                                            <p:txEl>
                                              <p:pRg st="4" end="4"/>
                                            </p:txEl>
                                          </p:spTgt>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88066">
                                            <p:txEl>
                                              <p:pRg st="5" end="5"/>
                                            </p:txEl>
                                          </p:spTgt>
                                        </p:tgtEl>
                                        <p:attrNameLst>
                                          <p:attrName>style.visibility</p:attrName>
                                        </p:attrNameLst>
                                      </p:cBhvr>
                                      <p:to>
                                        <p:strVal val="visible"/>
                                      </p:to>
                                    </p:set>
                                    <p:anim calcmode="lin" valueType="num">
                                      <p:cBhvr additive="base">
                                        <p:cTn id="70" dur="500" fill="hold"/>
                                        <p:tgtEl>
                                          <p:spTgt spid="88066">
                                            <p:txEl>
                                              <p:pRg st="5" end="5"/>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88066">
                                            <p:txEl>
                                              <p:pRg st="5" end="5"/>
                                            </p:txEl>
                                          </p:spTgt>
                                        </p:tgtEl>
                                        <p:attrNameLst>
                                          <p:attrName>ppt_y</p:attrName>
                                        </p:attrNameLst>
                                      </p:cBhvr>
                                      <p:tavLst>
                                        <p:tav tm="0">
                                          <p:val>
                                            <p:strVal val="1+#ppt_h/2"/>
                                          </p:val>
                                        </p:tav>
                                        <p:tav tm="100000">
                                          <p:val>
                                            <p:strVal val="#ppt_y"/>
                                          </p:val>
                                        </p:tav>
                                      </p:tavLst>
                                    </p:anim>
                                  </p:childTnLst>
                                </p:cTn>
                              </p:par>
                              <p:par>
                                <p:cTn id="72" presetID="2" presetClass="entr" presetSubtype="4" fill="hold" nodeType="withEffect">
                                  <p:stCondLst>
                                    <p:cond delay="0"/>
                                  </p:stCondLst>
                                  <p:childTnLst>
                                    <p:set>
                                      <p:cBhvr>
                                        <p:cTn id="73" dur="1" fill="hold">
                                          <p:stCondLst>
                                            <p:cond delay="0"/>
                                          </p:stCondLst>
                                        </p:cTn>
                                        <p:tgtEl>
                                          <p:spTgt spid="88066">
                                            <p:txEl>
                                              <p:pRg st="6" end="6"/>
                                            </p:txEl>
                                          </p:spTgt>
                                        </p:tgtEl>
                                        <p:attrNameLst>
                                          <p:attrName>style.visibility</p:attrName>
                                        </p:attrNameLst>
                                      </p:cBhvr>
                                      <p:to>
                                        <p:strVal val="visible"/>
                                      </p:to>
                                    </p:set>
                                    <p:anim calcmode="lin" valueType="num">
                                      <p:cBhvr additive="base">
                                        <p:cTn id="74" dur="500" fill="hold"/>
                                        <p:tgtEl>
                                          <p:spTgt spid="88066">
                                            <p:txEl>
                                              <p:pRg st="6" end="6"/>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8806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slov 1"/>
          <p:cNvSpPr>
            <a:spLocks noGrp="1"/>
          </p:cNvSpPr>
          <p:nvPr>
            <p:ph type="title"/>
          </p:nvPr>
        </p:nvSpPr>
        <p:spPr>
          <a:solidFill>
            <a:schemeClr val="accent2">
              <a:lumMod val="40000"/>
              <a:lumOff val="60000"/>
            </a:schemeClr>
          </a:solidFill>
          <a:ln>
            <a:solidFill>
              <a:schemeClr val="accent1"/>
            </a:solidFill>
          </a:ln>
        </p:spPr>
        <p:txBody>
          <a:bodyPr/>
          <a:lstStyle/>
          <a:p>
            <a:r>
              <a:rPr lang="hr-HR" b="1" dirty="0" smtClean="0">
                <a:solidFill>
                  <a:srgbClr val="FF0000"/>
                </a:solidFill>
              </a:rPr>
              <a:t>Što učitelj ne smije</a:t>
            </a:r>
          </a:p>
        </p:txBody>
      </p:sp>
      <p:sp>
        <p:nvSpPr>
          <p:cNvPr id="27651" name="Rezervirano mjesto sadržaja 2"/>
          <p:cNvSpPr>
            <a:spLocks noGrp="1"/>
          </p:cNvSpPr>
          <p:nvPr>
            <p:ph idx="1"/>
          </p:nvPr>
        </p:nvSpPr>
        <p:spPr/>
        <p:txBody>
          <a:bodyPr>
            <a:normAutofit fontScale="85000" lnSpcReduction="10000"/>
          </a:bodyPr>
          <a:lstStyle/>
          <a:p>
            <a:pPr marL="514350" indent="-514350">
              <a:buFontTx/>
              <a:buAutoNum type="arabicPeriod"/>
            </a:pPr>
            <a:r>
              <a:rPr lang="hr-HR" dirty="0" smtClean="0"/>
              <a:t>Preveliko približavanje učenicima (prijateljevanje)</a:t>
            </a:r>
          </a:p>
          <a:p>
            <a:pPr marL="514350" indent="-514350">
              <a:buFontTx/>
              <a:buAutoNum type="arabicPeriod"/>
            </a:pPr>
            <a:r>
              <a:rPr lang="hr-HR" dirty="0" smtClean="0"/>
              <a:t>Prekidati nastavu zbog beznačajnog ometanja  </a:t>
            </a:r>
          </a:p>
          <a:p>
            <a:pPr marL="514350" indent="-514350">
              <a:buFontTx/>
              <a:buAutoNum type="arabicPeriod"/>
            </a:pPr>
            <a:r>
              <a:rPr lang="hr-HR" dirty="0" smtClean="0"/>
              <a:t>Ponižavati učenika</a:t>
            </a:r>
          </a:p>
          <a:p>
            <a:pPr marL="514350" indent="-514350">
              <a:buFontTx/>
              <a:buAutoNum type="arabicPeriod"/>
            </a:pPr>
            <a:r>
              <a:rPr lang="hr-HR" dirty="0" smtClean="0"/>
              <a:t>Galamiti</a:t>
            </a:r>
          </a:p>
          <a:p>
            <a:pPr marL="514350" indent="-514350">
              <a:buFontTx/>
              <a:buAutoNum type="arabicPeriod"/>
            </a:pPr>
            <a:r>
              <a:rPr lang="hr-HR" dirty="0" smtClean="0"/>
              <a:t>Prebaciti kontrolu na učenike</a:t>
            </a:r>
          </a:p>
          <a:p>
            <a:pPr marL="514350" indent="-514350">
              <a:buFontTx/>
              <a:buAutoNum type="arabicPeriod"/>
            </a:pPr>
            <a:r>
              <a:rPr lang="hr-HR" dirty="0" smtClean="0"/>
              <a:t>Različito tretirati učenika na temelju  sviđanja/nesviđanja</a:t>
            </a:r>
          </a:p>
          <a:p>
            <a:pPr marL="514350" indent="-514350">
              <a:buFontTx/>
              <a:buAutoNum type="arabicPeriod"/>
            </a:pPr>
            <a:r>
              <a:rPr lang="hr-HR" dirty="0" smtClean="0"/>
              <a:t>Dogovoriti pravila koja su nefer</a:t>
            </a:r>
          </a:p>
          <a:p>
            <a:pPr marL="514350" indent="-514350">
              <a:buFontTx/>
              <a:buAutoNum type="arabicPeriod"/>
            </a:pPr>
            <a:r>
              <a:rPr lang="hr-HR" dirty="0" smtClean="0"/>
              <a:t>Ogovarati druge učitelje</a:t>
            </a:r>
          </a:p>
          <a:p>
            <a:pPr marL="514350" indent="-514350">
              <a:buFontTx/>
              <a:buAutoNum type="arabicPeriod"/>
            </a:pPr>
            <a:r>
              <a:rPr lang="hr-HR" dirty="0" smtClean="0"/>
              <a:t>Biti nedosljedan u ocjenjivanju</a:t>
            </a:r>
          </a:p>
          <a:p>
            <a:pPr marL="514350" indent="-514350">
              <a:buFontTx/>
              <a:buAutoNum type="arabicPeriod"/>
            </a:pPr>
            <a:endParaRPr lang="hr-HR" dirty="0" smtClean="0"/>
          </a:p>
          <a:p>
            <a:pPr marL="514350" indent="-514350">
              <a:buFontTx/>
              <a:buAutoNum type="arabicPeriod"/>
            </a:pPr>
            <a:endParaRPr lang="hr-HR" dirty="0" smtClean="0"/>
          </a:p>
          <a:p>
            <a:pPr marL="514350" indent="-514350">
              <a:buFontTx/>
              <a:buAutoNum type="arabicPeriod"/>
            </a:pPr>
            <a:endParaRPr lang="hr-H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7651">
                                            <p:txEl>
                                              <p:pRg st="1" end="1"/>
                                            </p:txEl>
                                          </p:spTgt>
                                        </p:tgtEl>
                                        <p:attrNameLst>
                                          <p:attrName>style.visibility</p:attrName>
                                        </p:attrNameLst>
                                      </p:cBhvr>
                                      <p:to>
                                        <p:strVal val="visible"/>
                                      </p:to>
                                    </p:set>
                                    <p:anim calcmode="lin" valueType="num">
                                      <p:cBhvr additive="base">
                                        <p:cTn id="13" dur="500" fill="hold"/>
                                        <p:tgtEl>
                                          <p:spTgt spid="276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76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7651">
                                            <p:txEl>
                                              <p:pRg st="2" end="2"/>
                                            </p:txEl>
                                          </p:spTgt>
                                        </p:tgtEl>
                                        <p:attrNameLst>
                                          <p:attrName>style.visibility</p:attrName>
                                        </p:attrNameLst>
                                      </p:cBhvr>
                                      <p:to>
                                        <p:strVal val="visible"/>
                                      </p:to>
                                    </p:set>
                                    <p:anim calcmode="lin" valueType="num">
                                      <p:cBhvr additive="base">
                                        <p:cTn id="19" dur="500" fill="hold"/>
                                        <p:tgtEl>
                                          <p:spTgt spid="276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76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7651">
                                            <p:txEl>
                                              <p:pRg st="3" end="3"/>
                                            </p:txEl>
                                          </p:spTgt>
                                        </p:tgtEl>
                                        <p:attrNameLst>
                                          <p:attrName>style.visibility</p:attrName>
                                        </p:attrNameLst>
                                      </p:cBhvr>
                                      <p:to>
                                        <p:strVal val="visible"/>
                                      </p:to>
                                    </p:set>
                                    <p:anim calcmode="lin" valueType="num">
                                      <p:cBhvr additive="base">
                                        <p:cTn id="25" dur="500" fill="hold"/>
                                        <p:tgtEl>
                                          <p:spTgt spid="2765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76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7651">
                                            <p:txEl>
                                              <p:pRg st="4" end="4"/>
                                            </p:txEl>
                                          </p:spTgt>
                                        </p:tgtEl>
                                        <p:attrNameLst>
                                          <p:attrName>style.visibility</p:attrName>
                                        </p:attrNameLst>
                                      </p:cBhvr>
                                      <p:to>
                                        <p:strVal val="visible"/>
                                      </p:to>
                                    </p:set>
                                    <p:anim calcmode="lin" valueType="num">
                                      <p:cBhvr additive="base">
                                        <p:cTn id="31" dur="500" fill="hold"/>
                                        <p:tgtEl>
                                          <p:spTgt spid="2765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765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7651">
                                            <p:txEl>
                                              <p:pRg st="5" end="5"/>
                                            </p:txEl>
                                          </p:spTgt>
                                        </p:tgtEl>
                                        <p:attrNameLst>
                                          <p:attrName>style.visibility</p:attrName>
                                        </p:attrNameLst>
                                      </p:cBhvr>
                                      <p:to>
                                        <p:strVal val="visible"/>
                                      </p:to>
                                    </p:set>
                                    <p:anim calcmode="lin" valueType="num">
                                      <p:cBhvr additive="base">
                                        <p:cTn id="37" dur="500" fill="hold"/>
                                        <p:tgtEl>
                                          <p:spTgt spid="2765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765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7651">
                                            <p:txEl>
                                              <p:pRg st="6" end="6"/>
                                            </p:txEl>
                                          </p:spTgt>
                                        </p:tgtEl>
                                        <p:attrNameLst>
                                          <p:attrName>style.visibility</p:attrName>
                                        </p:attrNameLst>
                                      </p:cBhvr>
                                      <p:to>
                                        <p:strVal val="visible"/>
                                      </p:to>
                                    </p:set>
                                    <p:anim calcmode="lin" valueType="num">
                                      <p:cBhvr additive="base">
                                        <p:cTn id="43" dur="500" fill="hold"/>
                                        <p:tgtEl>
                                          <p:spTgt spid="27651">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7651">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7651">
                                            <p:txEl>
                                              <p:pRg st="7" end="7"/>
                                            </p:txEl>
                                          </p:spTgt>
                                        </p:tgtEl>
                                        <p:attrNameLst>
                                          <p:attrName>style.visibility</p:attrName>
                                        </p:attrNameLst>
                                      </p:cBhvr>
                                      <p:to>
                                        <p:strVal val="visible"/>
                                      </p:to>
                                    </p:set>
                                    <p:anim calcmode="lin" valueType="num">
                                      <p:cBhvr additive="base">
                                        <p:cTn id="49" dur="500" fill="hold"/>
                                        <p:tgtEl>
                                          <p:spTgt spid="27651">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7651">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7651">
                                            <p:txEl>
                                              <p:pRg st="8" end="8"/>
                                            </p:txEl>
                                          </p:spTgt>
                                        </p:tgtEl>
                                        <p:attrNameLst>
                                          <p:attrName>style.visibility</p:attrName>
                                        </p:attrNameLst>
                                      </p:cBhvr>
                                      <p:to>
                                        <p:strVal val="visible"/>
                                      </p:to>
                                    </p:set>
                                    <p:anim calcmode="lin" valueType="num">
                                      <p:cBhvr additive="base">
                                        <p:cTn id="55" dur="500" fill="hold"/>
                                        <p:tgtEl>
                                          <p:spTgt spid="27651">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7651">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250825" y="304801"/>
            <a:ext cx="8642350" cy="1251992"/>
          </a:xfrm>
          <a:solidFill>
            <a:schemeClr val="accent2">
              <a:lumMod val="40000"/>
              <a:lumOff val="60000"/>
            </a:schemeClr>
          </a:solidFill>
          <a:ln>
            <a:solidFill>
              <a:schemeClr val="accent1"/>
            </a:solidFill>
          </a:ln>
        </p:spPr>
        <p:txBody>
          <a:bodyPr>
            <a:normAutofit fontScale="90000"/>
          </a:bodyPr>
          <a:lstStyle/>
          <a:p>
            <a:r>
              <a:rPr lang="hr-HR" sz="4000" b="1" dirty="0" smtClean="0">
                <a:solidFill>
                  <a:srgbClr val="FF0000"/>
                </a:solidFill>
              </a:rPr>
              <a:t>Zašto učenici ne rade ono što od njih tražite?  </a:t>
            </a:r>
            <a:endParaRPr lang="en-US" sz="4000" b="1" dirty="0">
              <a:solidFill>
                <a:srgbClr val="FF0000"/>
              </a:solidFill>
            </a:endParaRPr>
          </a:p>
        </p:txBody>
      </p:sp>
      <p:sp>
        <p:nvSpPr>
          <p:cNvPr id="205827" name="Rectangle 3"/>
          <p:cNvSpPr>
            <a:spLocks noGrp="1" noChangeArrowheads="1"/>
          </p:cNvSpPr>
          <p:nvPr>
            <p:ph type="body" idx="1"/>
          </p:nvPr>
        </p:nvSpPr>
        <p:spPr>
          <a:xfrm>
            <a:off x="539750" y="1981200"/>
            <a:ext cx="8353425" cy="4114800"/>
          </a:xfrm>
        </p:spPr>
        <p:txBody>
          <a:bodyPr>
            <a:normAutofit/>
          </a:bodyPr>
          <a:lstStyle/>
          <a:p>
            <a:pPr marL="609600" indent="-609600">
              <a:buFontTx/>
              <a:buAutoNum type="arabicPeriod"/>
            </a:pPr>
            <a:r>
              <a:rPr lang="hr-HR" dirty="0" smtClean="0">
                <a:latin typeface="Arial" charset="0"/>
              </a:rPr>
              <a:t>Oni ne znaju </a:t>
            </a:r>
            <a:r>
              <a:rPr lang="hr-HR" b="1" dirty="0" smtClean="0">
                <a:solidFill>
                  <a:srgbClr val="FF0000"/>
                </a:solidFill>
                <a:latin typeface="Arial" charset="0"/>
              </a:rPr>
              <a:t>što</a:t>
            </a:r>
            <a:r>
              <a:rPr lang="hr-HR" dirty="0" smtClean="0">
                <a:latin typeface="Arial" charset="0"/>
              </a:rPr>
              <a:t> treba raditi.  </a:t>
            </a:r>
            <a:endParaRPr lang="en-US" dirty="0">
              <a:latin typeface="Arial" charset="0"/>
            </a:endParaRPr>
          </a:p>
          <a:p>
            <a:pPr marL="609600" indent="-609600">
              <a:buFontTx/>
              <a:buAutoNum type="arabicPeriod"/>
            </a:pPr>
            <a:r>
              <a:rPr lang="hr-HR" dirty="0" smtClean="0">
                <a:latin typeface="Arial" charset="0"/>
              </a:rPr>
              <a:t>Oni ne znaju </a:t>
            </a:r>
            <a:r>
              <a:rPr lang="hr-HR" b="1" dirty="0" smtClean="0">
                <a:solidFill>
                  <a:srgbClr val="FF0000"/>
                </a:solidFill>
                <a:latin typeface="Arial" charset="0"/>
              </a:rPr>
              <a:t>kako</a:t>
            </a:r>
            <a:r>
              <a:rPr lang="hr-HR" dirty="0" smtClean="0">
                <a:latin typeface="Arial" charset="0"/>
              </a:rPr>
              <a:t> to raditi.  </a:t>
            </a:r>
            <a:endParaRPr lang="en-US" dirty="0">
              <a:latin typeface="Arial" charset="0"/>
            </a:endParaRPr>
          </a:p>
          <a:p>
            <a:pPr marL="609600" indent="-609600">
              <a:buFontTx/>
              <a:buAutoNum type="arabicPeriod"/>
            </a:pPr>
            <a:r>
              <a:rPr lang="hr-HR" dirty="0" smtClean="0">
                <a:latin typeface="Arial" charset="0"/>
              </a:rPr>
              <a:t>Oni ne znaju </a:t>
            </a:r>
            <a:r>
              <a:rPr lang="hr-HR" b="1" dirty="0" smtClean="0">
                <a:solidFill>
                  <a:srgbClr val="FF0000"/>
                </a:solidFill>
                <a:latin typeface="Arial" charset="0"/>
              </a:rPr>
              <a:t>zašto</a:t>
            </a:r>
            <a:r>
              <a:rPr lang="hr-HR" dirty="0" smtClean="0">
                <a:latin typeface="Arial" charset="0"/>
              </a:rPr>
              <a:t> trebaju to raditi.  </a:t>
            </a:r>
            <a:endParaRPr lang="en-US" dirty="0">
              <a:latin typeface="Arial" charset="0"/>
            </a:endParaRPr>
          </a:p>
          <a:p>
            <a:pPr marL="609600" indent="-609600">
              <a:buFontTx/>
              <a:buAutoNum type="arabicPeriod"/>
            </a:pPr>
            <a:r>
              <a:rPr lang="hr-HR" dirty="0" smtClean="0">
                <a:latin typeface="Arial" charset="0"/>
              </a:rPr>
              <a:t>Zadatak </a:t>
            </a:r>
            <a:r>
              <a:rPr lang="hr-HR" b="1" dirty="0" smtClean="0">
                <a:solidFill>
                  <a:srgbClr val="FF0000"/>
                </a:solidFill>
                <a:latin typeface="Arial" charset="0"/>
              </a:rPr>
              <a:t>pretežak/prelagan/nezanimljiv</a:t>
            </a:r>
            <a:r>
              <a:rPr lang="hr-HR" dirty="0" smtClean="0">
                <a:latin typeface="Arial" charset="0"/>
              </a:rPr>
              <a:t>.  </a:t>
            </a:r>
            <a:endParaRPr lang="en-US" dirty="0">
              <a:latin typeface="Arial" charset="0"/>
            </a:endParaRPr>
          </a:p>
          <a:p>
            <a:pPr marL="609600" indent="-609600">
              <a:buFontTx/>
              <a:buAutoNum type="arabicPeriod"/>
            </a:pPr>
            <a:r>
              <a:rPr lang="hr-HR" dirty="0" smtClean="0">
                <a:latin typeface="Arial" charset="0"/>
              </a:rPr>
              <a:t>Nema </a:t>
            </a:r>
            <a:r>
              <a:rPr lang="hr-HR" b="1" dirty="0" smtClean="0">
                <a:solidFill>
                  <a:srgbClr val="FF0000"/>
                </a:solidFill>
                <a:latin typeface="Arial" charset="0"/>
              </a:rPr>
              <a:t>nikakvih posljedica</a:t>
            </a:r>
            <a:r>
              <a:rPr lang="hr-HR" dirty="0" smtClean="0">
                <a:latin typeface="Arial" charset="0"/>
              </a:rPr>
              <a:t>.  </a:t>
            </a:r>
            <a:endParaRPr lang="en-US" dirty="0">
              <a:latin typeface="Arial" charset="0"/>
            </a:endParaRPr>
          </a:p>
          <a:p>
            <a:pPr marL="609600" indent="-609600">
              <a:buFontTx/>
              <a:buAutoNum type="arabicPeriod"/>
            </a:pPr>
            <a:r>
              <a:rPr lang="hr-HR" dirty="0" smtClean="0">
                <a:latin typeface="Arial" charset="0"/>
              </a:rPr>
              <a:t>Nema relevantne </a:t>
            </a:r>
            <a:r>
              <a:rPr lang="hr-HR" b="1" dirty="0" smtClean="0">
                <a:solidFill>
                  <a:srgbClr val="FF0000"/>
                </a:solidFill>
                <a:latin typeface="Arial" charset="0"/>
              </a:rPr>
              <a:t>povratne informacije</a:t>
            </a:r>
            <a:r>
              <a:rPr lang="hr-HR" dirty="0" smtClean="0">
                <a:latin typeface="Arial" charset="0"/>
              </a:rPr>
              <a:t>.  </a:t>
            </a:r>
            <a:endParaRPr lang="en-US" dirty="0">
              <a:latin typeface="Arial" charset="0"/>
            </a:endParaRPr>
          </a:p>
          <a:p>
            <a:pPr marL="609600" indent="-609600">
              <a:buFontTx/>
              <a:buAutoNum type="arabicPeriod"/>
            </a:pPr>
            <a:r>
              <a:rPr lang="hr-HR" dirty="0" smtClean="0">
                <a:latin typeface="Arial" charset="0"/>
              </a:rPr>
              <a:t>Više im se pridaje </a:t>
            </a:r>
            <a:r>
              <a:rPr lang="hr-HR" b="1" dirty="0" smtClean="0">
                <a:solidFill>
                  <a:srgbClr val="FF0000"/>
                </a:solidFill>
                <a:latin typeface="Arial" charset="0"/>
              </a:rPr>
              <a:t>pažnje</a:t>
            </a:r>
            <a:r>
              <a:rPr lang="hr-HR" dirty="0" smtClean="0">
                <a:latin typeface="Arial" charset="0"/>
              </a:rPr>
              <a:t> ako to </a:t>
            </a:r>
            <a:r>
              <a:rPr lang="hr-HR" b="1" dirty="0" smtClean="0">
                <a:solidFill>
                  <a:srgbClr val="FF0000"/>
                </a:solidFill>
                <a:latin typeface="Arial" charset="0"/>
              </a:rPr>
              <a:t>ne rade</a:t>
            </a:r>
            <a:r>
              <a:rPr lang="hr-HR" dirty="0" smtClean="0">
                <a:latin typeface="Arial" charset="0"/>
              </a:rPr>
              <a:t>.  </a:t>
            </a:r>
            <a:endParaRPr lang="en-US" dirty="0">
              <a:latin typeface="Arial" charset="0"/>
            </a:endParaRPr>
          </a:p>
          <a:p>
            <a:pPr marL="609600" indent="-609600">
              <a:buFontTx/>
              <a:buNone/>
            </a:pPr>
            <a:endParaRPr lang="en-US" dirty="0">
              <a:latin typeface="Arial" charset="0"/>
            </a:endParaRPr>
          </a:p>
        </p:txBody>
      </p:sp>
      <p:pic>
        <p:nvPicPr>
          <p:cNvPr id="205828" name="Picture 4"/>
          <p:cNvPicPr>
            <a:picLocks noChangeAspect="1" noChangeArrowheads="1"/>
          </p:cNvPicPr>
          <p:nvPr/>
        </p:nvPicPr>
        <p:blipFill>
          <a:blip r:embed="rId2" cstate="print"/>
          <a:srcRect/>
          <a:stretch>
            <a:fillRect/>
          </a:stretch>
        </p:blipFill>
        <p:spPr bwMode="auto">
          <a:xfrm>
            <a:off x="8027988" y="5949950"/>
            <a:ext cx="1008062" cy="8572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9144000" cy="6858000"/>
          </a:xfrm>
          <a:solidFill>
            <a:srgbClr val="FF0000"/>
          </a:solidFill>
        </p:spPr>
        <p:txBody>
          <a:bodyPr>
            <a:normAutofit/>
          </a:bodyPr>
          <a:lstStyle/>
          <a:p>
            <a:pPr algn="ctr">
              <a:buNone/>
            </a:pPr>
            <a:endParaRPr lang="hr-HR" sz="8800" dirty="0" smtClean="0"/>
          </a:p>
          <a:p>
            <a:pPr algn="ctr">
              <a:buNone/>
            </a:pPr>
            <a:r>
              <a:rPr lang="hr-HR" sz="8800" dirty="0" smtClean="0"/>
              <a:t>ZAŠTO OVAJ KOLEGIJ?</a:t>
            </a:r>
            <a:endParaRPr lang="hr-HR" sz="8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solidFill>
                  <a:srgbClr val="FF0000"/>
                </a:solidFill>
              </a:rPr>
              <a:t>ZAŠTO JE DISCIPLINA POTREBNA?</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a:bodyPr>
          <a:lstStyle/>
          <a:p>
            <a:r>
              <a:rPr lang="hr-HR" b="1" dirty="0" smtClean="0"/>
              <a:t>Ona se očekuje</a:t>
            </a:r>
          </a:p>
          <a:p>
            <a:pPr>
              <a:lnSpc>
                <a:spcPct val="80000"/>
              </a:lnSpc>
            </a:pPr>
            <a:r>
              <a:rPr lang="hr-HR" b="1" dirty="0" smtClean="0"/>
              <a:t>Olakšava učenje; stvara okruženje usmjereno na učenje</a:t>
            </a:r>
            <a:endParaRPr lang="en-US" b="1" dirty="0" smtClean="0"/>
          </a:p>
          <a:p>
            <a:r>
              <a:rPr lang="hr-HR" b="1" dirty="0" smtClean="0"/>
              <a:t>Potpomaže socijalizaciju</a:t>
            </a:r>
            <a:endParaRPr lang="en-US" b="1" dirty="0" smtClean="0"/>
          </a:p>
          <a:p>
            <a:r>
              <a:rPr lang="hr-HR" b="1" dirty="0" smtClean="0"/>
              <a:t>Razvija demokratske odnose; suradnju</a:t>
            </a:r>
          </a:p>
          <a:p>
            <a:r>
              <a:rPr lang="hr-HR" b="1" dirty="0" smtClean="0"/>
              <a:t>Psihološke potrebe</a:t>
            </a:r>
          </a:p>
          <a:p>
            <a:r>
              <a:rPr lang="hr-HR" b="1" dirty="0" smtClean="0"/>
              <a:t>Zadovoljstvo, veselje</a:t>
            </a:r>
          </a:p>
          <a:p>
            <a:endParaRPr lang="hr-HR" dirty="0" smtClean="0"/>
          </a:p>
          <a:p>
            <a:pPr>
              <a:buNone/>
            </a:pPr>
            <a:endParaRPr lang="hr-HR" dirty="0" smtClean="0"/>
          </a:p>
          <a:p>
            <a:endParaRPr lang="hr-HR" dirty="0" smtClean="0"/>
          </a:p>
          <a:p>
            <a:endParaRPr lang="hr-HR" dirty="0"/>
          </a:p>
        </p:txBody>
      </p:sp>
      <p:sp>
        <p:nvSpPr>
          <p:cNvPr id="5" name="Pravokutnik 4"/>
          <p:cNvSpPr/>
          <p:nvPr/>
        </p:nvSpPr>
        <p:spPr>
          <a:xfrm>
            <a:off x="0" y="6858000"/>
            <a:ext cx="9144000" cy="1698927"/>
          </a:xfrm>
          <a:prstGeom prst="rect">
            <a:avLst/>
          </a:prstGeom>
        </p:spPr>
        <p:txBody>
          <a:bodyPr wrap="square">
            <a:spAutoFit/>
          </a:bodyPr>
          <a:lstStyle/>
          <a:p>
            <a:pPr marL="342900" lvl="0" indent="-342900">
              <a:spcBef>
                <a:spcPct val="20000"/>
              </a:spcBef>
              <a:buFont typeface="Arial" pitchFamily="34" charset="0"/>
              <a:buChar char="•"/>
            </a:pPr>
            <a:r>
              <a:rPr lang="hr-HR" dirty="0" smtClean="0">
                <a:solidFill>
                  <a:prstClr val="black"/>
                </a:solidFill>
              </a:rPr>
              <a:t>Loše ponašanje:</a:t>
            </a:r>
          </a:p>
          <a:p>
            <a:pPr marL="342900" lvl="0" indent="-342900">
              <a:spcBef>
                <a:spcPct val="20000"/>
              </a:spcBef>
            </a:pPr>
            <a:r>
              <a:rPr lang="hr-HR" dirty="0" smtClean="0">
                <a:solidFill>
                  <a:prstClr val="black"/>
                </a:solidFill>
              </a:rPr>
              <a:t>	- stres za nastavnika</a:t>
            </a:r>
          </a:p>
          <a:p>
            <a:pPr marL="342900" lvl="0" indent="-342900">
              <a:spcBef>
                <a:spcPct val="20000"/>
              </a:spcBef>
            </a:pPr>
            <a:r>
              <a:rPr lang="hr-HR" dirty="0" smtClean="0">
                <a:solidFill>
                  <a:prstClr val="black"/>
                </a:solidFill>
              </a:rPr>
              <a:t>	- rezultira lošim razrednim moralom</a:t>
            </a:r>
          </a:p>
          <a:p>
            <a:pPr marL="342900" lvl="0" indent="-342900">
              <a:spcBef>
                <a:spcPct val="20000"/>
              </a:spcBef>
            </a:pPr>
            <a:r>
              <a:rPr lang="hr-HR" dirty="0" smtClean="0">
                <a:solidFill>
                  <a:prstClr val="black"/>
                </a:solidFill>
              </a:rPr>
              <a:t>	- može uznemiriti nastavnika i učenika</a:t>
            </a:r>
          </a:p>
          <a:p>
            <a:pPr marL="342900" lvl="0" indent="-342900">
              <a:spcBef>
                <a:spcPct val="20000"/>
              </a:spcBef>
            </a:pPr>
            <a:r>
              <a:rPr lang="hr-HR" dirty="0" smtClean="0">
                <a:solidFill>
                  <a:prstClr val="black"/>
                </a:solidFill>
              </a:rPr>
              <a:t>	- uzrokuje neuspjeh mnogih nastavnika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b="1" dirty="0" smtClean="0">
                <a:solidFill>
                  <a:srgbClr val="FF0000"/>
                </a:solidFill>
              </a:rPr>
              <a:t>ZAŠTO JE DISCIPLINA TEŠKA?</a:t>
            </a:r>
            <a:endParaRPr lang="hr-HR" dirty="0">
              <a:solidFill>
                <a:srgbClr val="FF0000"/>
              </a:solidFill>
            </a:endParaRPr>
          </a:p>
        </p:txBody>
      </p:sp>
      <p:sp>
        <p:nvSpPr>
          <p:cNvPr id="3" name="Rezervirano mjesto sadržaja 2"/>
          <p:cNvSpPr>
            <a:spLocks noGrp="1"/>
          </p:cNvSpPr>
          <p:nvPr>
            <p:ph idx="1"/>
          </p:nvPr>
        </p:nvSpPr>
        <p:spPr/>
        <p:txBody>
          <a:bodyPr/>
          <a:lstStyle/>
          <a:p>
            <a:r>
              <a:rPr lang="hr-HR" dirty="0" smtClean="0"/>
              <a:t>Odbijamo činiti ono što se od nas traži</a:t>
            </a:r>
          </a:p>
          <a:p>
            <a:r>
              <a:rPr lang="hr-HR" dirty="0" smtClean="0"/>
              <a:t>Kriza autoriteta</a:t>
            </a:r>
          </a:p>
          <a:p>
            <a:r>
              <a:rPr lang="hr-HR" dirty="0" smtClean="0"/>
              <a:t>Pojedinci imaju različite potrebe, vrijednosti, interese, sposobnosti</a:t>
            </a:r>
          </a:p>
          <a:p>
            <a:r>
              <a:rPr lang="hr-HR" dirty="0" smtClean="0"/>
              <a:t>Period psihološkog osamostaljenja</a:t>
            </a:r>
            <a:endParaRPr lang="hr-H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9144000" cy="6858000"/>
          </a:xfrm>
          <a:solidFill>
            <a:srgbClr val="FF0000"/>
          </a:solidFill>
        </p:spPr>
        <p:txBody>
          <a:bodyPr>
            <a:normAutofit/>
          </a:bodyPr>
          <a:lstStyle/>
          <a:p>
            <a:pPr algn="ctr">
              <a:buNone/>
            </a:pPr>
            <a:endParaRPr lang="hr-HR" sz="7200" b="1" dirty="0" smtClean="0">
              <a:solidFill>
                <a:srgbClr val="FF0000"/>
              </a:solidFill>
            </a:endParaRPr>
          </a:p>
          <a:p>
            <a:pPr algn="ctr">
              <a:buNone/>
            </a:pPr>
            <a:r>
              <a:rPr lang="hr-HR" sz="7200" b="1" dirty="0" smtClean="0"/>
              <a:t>UZROCI NEPRIHVATLJIVOG PONAŠANJA UČENIKA</a:t>
            </a:r>
            <a:endParaRPr lang="hr-HR" sz="72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Naslov 1"/>
          <p:cNvSpPr>
            <a:spLocks noGrp="1"/>
          </p:cNvSpPr>
          <p:nvPr>
            <p:ph type="title"/>
          </p:nvPr>
        </p:nvSpPr>
        <p:spPr>
          <a:xfrm>
            <a:off x="457200" y="244475"/>
            <a:ext cx="8385175" cy="1050925"/>
          </a:xfrm>
        </p:spPr>
        <p:txBody>
          <a:bodyPr>
            <a:normAutofit fontScale="90000"/>
          </a:bodyPr>
          <a:lstStyle/>
          <a:p>
            <a:pPr eaLnBrk="1" hangingPunct="1"/>
            <a:r>
              <a:rPr lang="hr-HR" sz="4400" b="1" dirty="0" smtClean="0"/>
              <a:t>Uzroci</a:t>
            </a:r>
            <a:br>
              <a:rPr lang="hr-HR" sz="4400" b="1" dirty="0" smtClean="0"/>
            </a:br>
            <a:endParaRPr lang="hr-HR" dirty="0" smtClean="0"/>
          </a:p>
        </p:txBody>
      </p:sp>
      <p:sp>
        <p:nvSpPr>
          <p:cNvPr id="3" name="Rezervirano mjesto sadržaja 2"/>
          <p:cNvSpPr>
            <a:spLocks noGrp="1"/>
          </p:cNvSpPr>
          <p:nvPr>
            <p:ph idx="1"/>
          </p:nvPr>
        </p:nvSpPr>
        <p:spPr>
          <a:xfrm>
            <a:off x="609600" y="908720"/>
            <a:ext cx="7924800" cy="5720680"/>
          </a:xfrm>
        </p:spPr>
        <p:txBody>
          <a:bodyPr/>
          <a:lstStyle/>
          <a:p>
            <a:pPr eaLnBrk="1" hangingPunct="1">
              <a:buFont typeface="Wingdings" pitchFamily="2" charset="2"/>
              <a:buNone/>
            </a:pPr>
            <a:r>
              <a:rPr lang="hr-HR" sz="2000" b="1" dirty="0" smtClean="0"/>
              <a:t>Biološke osobine</a:t>
            </a:r>
          </a:p>
          <a:p>
            <a:pPr eaLnBrk="1" hangingPunct="1">
              <a:buFont typeface="Wingdings" pitchFamily="2" charset="2"/>
              <a:buNone/>
            </a:pPr>
            <a:r>
              <a:rPr lang="hr-HR" sz="2000" dirty="0" smtClean="0"/>
              <a:t>	•</a:t>
            </a:r>
            <a:r>
              <a:rPr lang="hr-HR" sz="2000" dirty="0" err="1" smtClean="0"/>
              <a:t>Npr</a:t>
            </a:r>
            <a:r>
              <a:rPr lang="hr-HR" sz="2000" dirty="0" smtClean="0"/>
              <a:t>. slabija mentalna razvijenost</a:t>
            </a:r>
          </a:p>
          <a:p>
            <a:pPr eaLnBrk="1" hangingPunct="1">
              <a:buFont typeface="Wingdings" pitchFamily="2" charset="2"/>
              <a:buNone/>
            </a:pPr>
            <a:r>
              <a:rPr lang="hr-HR" sz="2000" dirty="0" smtClean="0"/>
              <a:t>	•Temperament i osobine živčanog sustava -impulzivnost</a:t>
            </a:r>
          </a:p>
          <a:p>
            <a:pPr eaLnBrk="1" hangingPunct="1">
              <a:buFont typeface="Wingdings" pitchFamily="2" charset="2"/>
              <a:buNone/>
            </a:pPr>
            <a:r>
              <a:rPr lang="hr-HR" sz="2000" b="1" dirty="0" smtClean="0"/>
              <a:t>Emocionalni problemi djeteta </a:t>
            </a:r>
            <a:r>
              <a:rPr lang="hr-HR" sz="2000" dirty="0" smtClean="0"/>
              <a:t>–obiteljski problemi</a:t>
            </a:r>
          </a:p>
          <a:p>
            <a:pPr eaLnBrk="1" hangingPunct="1">
              <a:buFont typeface="Wingdings" pitchFamily="2" charset="2"/>
              <a:buNone/>
            </a:pPr>
            <a:r>
              <a:rPr lang="hr-HR" sz="2000" b="1" dirty="0" smtClean="0"/>
              <a:t>Situacija u školi</a:t>
            </a:r>
          </a:p>
          <a:p>
            <a:pPr eaLnBrk="1" hangingPunct="1">
              <a:buFont typeface="Wingdings" pitchFamily="2" charset="2"/>
              <a:buNone/>
            </a:pPr>
            <a:r>
              <a:rPr lang="hr-HR" sz="2000" dirty="0" smtClean="0"/>
              <a:t>	•Loše upravljanje razredom</a:t>
            </a:r>
          </a:p>
          <a:p>
            <a:pPr eaLnBrk="1" hangingPunct="1">
              <a:buFont typeface="Wingdings" pitchFamily="2" charset="2"/>
              <a:buNone/>
            </a:pPr>
            <a:r>
              <a:rPr lang="hr-HR" sz="2000" dirty="0" smtClean="0"/>
              <a:t>	•Loši odnosi učitelja međusobno i učenika</a:t>
            </a:r>
          </a:p>
          <a:p>
            <a:pPr eaLnBrk="1" hangingPunct="1">
              <a:buFont typeface="Wingdings" pitchFamily="2" charset="2"/>
              <a:buNone/>
            </a:pPr>
            <a:r>
              <a:rPr lang="hr-HR" sz="2000" dirty="0" smtClean="0"/>
              <a:t>	•Autoritarni stil učitelja</a:t>
            </a:r>
          </a:p>
          <a:p>
            <a:pPr eaLnBrk="1" hangingPunct="1">
              <a:buFont typeface="Wingdings" pitchFamily="2" charset="2"/>
              <a:buNone/>
            </a:pPr>
            <a:r>
              <a:rPr lang="hr-HR" sz="2000" dirty="0" smtClean="0"/>
              <a:t>	•Nepostojanje jasnih pravila</a:t>
            </a:r>
          </a:p>
          <a:p>
            <a:pPr eaLnBrk="1" hangingPunct="1">
              <a:buFont typeface="Wingdings" pitchFamily="2" charset="2"/>
              <a:buNone/>
            </a:pPr>
            <a:r>
              <a:rPr lang="hr-HR" sz="2000" dirty="0" smtClean="0"/>
              <a:t>	•Slaba suradnja škole s roditeljima</a:t>
            </a:r>
          </a:p>
          <a:p>
            <a:pPr eaLnBrk="1" hangingPunct="1">
              <a:buFont typeface="Wingdings" pitchFamily="2" charset="2"/>
              <a:buNone/>
            </a:pPr>
            <a:r>
              <a:rPr lang="hr-HR" sz="2000" dirty="0" smtClean="0"/>
              <a:t>	•Neuređenost školske zgrade i okoliša</a:t>
            </a:r>
          </a:p>
          <a:p>
            <a:pPr eaLnBrk="1" hangingPunct="1">
              <a:buFont typeface="Wingdings" pitchFamily="2" charset="2"/>
              <a:buNone/>
            </a:pPr>
            <a:r>
              <a:rPr lang="hr-HR" sz="2000" b="1" dirty="0" smtClean="0"/>
              <a:t>Loša grupna dinamika </a:t>
            </a:r>
            <a:r>
              <a:rPr lang="hr-HR" sz="2000" dirty="0" smtClean="0"/>
              <a:t>–dovodi do lošijih interakcija i lošijeg međusobnog poznavanja članova grupe. Zbog toga osjećaju se lošije u rizičnije u takvoj grupi pa su konflikti češći.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 calcmode="lin" valueType="num">
                                      <p:cBhvr additive="base">
                                        <p:cTn id="5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hr-HR" sz="2900" smtClean="0">
                <a:solidFill>
                  <a:srgbClr val="AB2627"/>
                </a:solidFill>
              </a:rPr>
              <a:t>Uzroci školske nediscipline – poteškoće i poremećaji</a:t>
            </a:r>
          </a:p>
        </p:txBody>
      </p:sp>
      <p:sp>
        <p:nvSpPr>
          <p:cNvPr id="34821" name="Rectangle 5"/>
          <p:cNvSpPr>
            <a:spLocks noGrp="1"/>
          </p:cNvSpPr>
          <p:nvPr>
            <p:ph type="body" sz="half" idx="4294967295"/>
          </p:nvPr>
        </p:nvSpPr>
        <p:spPr>
          <a:xfrm>
            <a:off x="0" y="1341438"/>
            <a:ext cx="4191000" cy="4598987"/>
          </a:xfrm>
        </p:spPr>
        <p:txBody>
          <a:bodyPr/>
          <a:lstStyle/>
          <a:p>
            <a:pPr>
              <a:lnSpc>
                <a:spcPct val="90000"/>
              </a:lnSpc>
            </a:pPr>
            <a:r>
              <a:rPr lang="hr-HR" sz="2300" smtClean="0"/>
              <a:t>ADHD/ADD</a:t>
            </a:r>
          </a:p>
          <a:p>
            <a:pPr>
              <a:lnSpc>
                <a:spcPct val="90000"/>
              </a:lnSpc>
            </a:pPr>
            <a:endParaRPr lang="hr-HR" sz="2300" smtClean="0"/>
          </a:p>
          <a:p>
            <a:pPr eaLnBrk="1" hangingPunct="1">
              <a:lnSpc>
                <a:spcPct val="90000"/>
              </a:lnSpc>
              <a:buFont typeface="Wingdings 2" pitchFamily="18" charset="2"/>
              <a:buNone/>
            </a:pPr>
            <a:r>
              <a:rPr lang="hr-HR" sz="1800" smtClean="0"/>
              <a:t>DJECA KOJA SU HIPERAKTIVNA</a:t>
            </a:r>
          </a:p>
          <a:p>
            <a:pPr eaLnBrk="1" hangingPunct="1">
              <a:lnSpc>
                <a:spcPct val="90000"/>
              </a:lnSpc>
            </a:pPr>
            <a:r>
              <a:rPr lang="hr-HR" sz="1800" smtClean="0"/>
              <a:t>“zločesta”, “nedisciplinirana” djeca</a:t>
            </a:r>
          </a:p>
          <a:p>
            <a:pPr eaLnBrk="1" hangingPunct="1">
              <a:lnSpc>
                <a:spcPct val="90000"/>
              </a:lnSpc>
              <a:buFont typeface="Wingdings 2" pitchFamily="18" charset="2"/>
              <a:buNone/>
            </a:pPr>
            <a:r>
              <a:rPr lang="hr-HR" sz="1800" smtClean="0"/>
              <a:t>DJECA KOJA SU IMPULZIVNA</a:t>
            </a:r>
          </a:p>
          <a:p>
            <a:pPr eaLnBrk="1" hangingPunct="1">
              <a:lnSpc>
                <a:spcPct val="90000"/>
              </a:lnSpc>
            </a:pPr>
            <a:r>
              <a:rPr lang="hr-HR" sz="1800" smtClean="0"/>
              <a:t>reagiranje bez razmišljanja o mogućim posljedicama, sklonost nagovaranju, društvenom odbacivanju</a:t>
            </a:r>
          </a:p>
          <a:p>
            <a:pPr eaLnBrk="1" hangingPunct="1">
              <a:lnSpc>
                <a:spcPct val="90000"/>
              </a:lnSpc>
              <a:buFont typeface="Wingdings 2" pitchFamily="18" charset="2"/>
              <a:buNone/>
            </a:pPr>
            <a:r>
              <a:rPr lang="hr-HR" sz="1800" smtClean="0"/>
              <a:t> DJECA KOJA IMAJU POTEŠKOĆA S PAŽNJOM I ODRŽAVANJEM KONCENTRACIJE (ADD)</a:t>
            </a:r>
          </a:p>
          <a:p>
            <a:pPr eaLnBrk="1" hangingPunct="1">
              <a:lnSpc>
                <a:spcPct val="90000"/>
              </a:lnSpc>
            </a:pPr>
            <a:r>
              <a:rPr lang="hr-HR" sz="1800" smtClean="0"/>
              <a:t>otežano usvajanje praktičnih, motoričkih i socijalnih vještina, slabiji uspjeh u školi, češći kod djevojčica</a:t>
            </a:r>
          </a:p>
          <a:p>
            <a:pPr eaLnBrk="1" hangingPunct="1">
              <a:lnSpc>
                <a:spcPct val="90000"/>
              </a:lnSpc>
            </a:pPr>
            <a:r>
              <a:rPr lang="hr-HR" sz="1800" smtClean="0"/>
              <a:t>bez hiperaktivnosti</a:t>
            </a:r>
            <a:endParaRPr lang="hr-HR" sz="2300" smtClean="0"/>
          </a:p>
        </p:txBody>
      </p:sp>
      <p:sp>
        <p:nvSpPr>
          <p:cNvPr id="34825" name="Rectangle 9"/>
          <p:cNvSpPr>
            <a:spLocks/>
          </p:cNvSpPr>
          <p:nvPr/>
        </p:nvSpPr>
        <p:spPr bwMode="auto">
          <a:xfrm>
            <a:off x="4857750" y="1428750"/>
            <a:ext cx="4125913" cy="4598988"/>
          </a:xfrm>
          <a:prstGeom prst="rect">
            <a:avLst/>
          </a:prstGeom>
          <a:noFill/>
          <a:ln w="9525">
            <a:noFill/>
            <a:miter lim="800000"/>
            <a:headEnd/>
            <a:tailEnd/>
          </a:ln>
        </p:spPr>
        <p:txBody>
          <a:bodyPr/>
          <a:lstStyle/>
          <a:p>
            <a:pPr marL="273050" indent="-273050" eaLnBrk="0" hangingPunct="0">
              <a:lnSpc>
                <a:spcPct val="80000"/>
              </a:lnSpc>
              <a:spcBef>
                <a:spcPct val="20000"/>
              </a:spcBef>
              <a:buClr>
                <a:schemeClr val="accent1"/>
              </a:buClr>
              <a:buSzPct val="85000"/>
              <a:buFont typeface="Wingdings 2" pitchFamily="18" charset="2"/>
              <a:buChar char=""/>
            </a:pPr>
            <a:r>
              <a:rPr lang="hr-HR" sz="1600" dirty="0">
                <a:latin typeface="Times New Roman" pitchFamily="18" charset="0"/>
              </a:rPr>
              <a:t>DSM-IV - Dijagnostički kriteriji za F91.3 Poremećaj s prkošenjem i </a:t>
            </a:r>
            <a:r>
              <a:rPr lang="hr-HR" sz="1600" dirty="0" err="1">
                <a:latin typeface="Times New Roman" pitchFamily="18" charset="0"/>
              </a:rPr>
              <a:t>suprostavljanjem</a:t>
            </a:r>
            <a:r>
              <a:rPr lang="hr-HR" sz="1600" dirty="0">
                <a:latin typeface="Times New Roman" pitchFamily="18" charset="0"/>
              </a:rPr>
              <a:t> (ODD)</a:t>
            </a:r>
          </a:p>
          <a:p>
            <a:pPr marL="273050" indent="-273050" eaLnBrk="0" hangingPunct="0">
              <a:lnSpc>
                <a:spcPct val="80000"/>
              </a:lnSpc>
              <a:spcBef>
                <a:spcPct val="20000"/>
              </a:spcBef>
              <a:buClr>
                <a:schemeClr val="accent1"/>
              </a:buClr>
              <a:buSzPct val="85000"/>
              <a:buFont typeface="Wingdings 2" pitchFamily="18" charset="2"/>
              <a:buChar char=""/>
            </a:pPr>
            <a:endParaRPr lang="hr-HR" sz="1600" dirty="0">
              <a:latin typeface="Times New Roman" pitchFamily="18" charset="0"/>
            </a:endParaRP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      Model negativističkog, neprijateljskog i prkosnog ponašanja koji traje najmanje 6 mjeseci, a tijekom kojeg se javljaju 4 ili više od sljedećih načina ponašanja:</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1)	često se razbjesne</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2)	često se svađaju s odraslima</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3)	često se aktivno </a:t>
            </a:r>
            <a:r>
              <a:rPr lang="hr-HR" sz="1600" dirty="0" err="1">
                <a:latin typeface="Times New Roman" pitchFamily="18" charset="0"/>
              </a:rPr>
              <a:t>suprostavljaju</a:t>
            </a:r>
            <a:r>
              <a:rPr lang="hr-HR" sz="1600" dirty="0">
                <a:latin typeface="Times New Roman" pitchFamily="18" charset="0"/>
              </a:rPr>
              <a:t> ili odbijaju pokoriti zahtjevima i pravilima odraslih</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4)	često namjerno ometaju druge ljude</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5)	često okrivljuju druge za vlastite pogreške ili loše ponašanje</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6)	često se brzo uzrujavaju i osjetljivi su na postupke drugih </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7)	česta ljutnja i srdžba</a:t>
            </a:r>
          </a:p>
          <a:p>
            <a:pPr marL="273050" indent="-273050" eaLnBrk="0" hangingPunct="0">
              <a:lnSpc>
                <a:spcPct val="80000"/>
              </a:lnSpc>
              <a:spcBef>
                <a:spcPct val="20000"/>
              </a:spcBef>
              <a:buClr>
                <a:schemeClr val="accent1"/>
              </a:buClr>
              <a:buSzPct val="85000"/>
              <a:buFont typeface="Wingdings 2" pitchFamily="18" charset="2"/>
              <a:buNone/>
            </a:pPr>
            <a:r>
              <a:rPr lang="hr-HR" sz="1600" dirty="0">
                <a:latin typeface="Times New Roman" pitchFamily="18" charset="0"/>
              </a:rPr>
              <a:t>8)	česta zloba i osvetoljubivost</a:t>
            </a:r>
          </a:p>
          <a:p>
            <a:pPr marL="273050" indent="-273050" eaLnBrk="0" hangingPunct="0">
              <a:lnSpc>
                <a:spcPct val="80000"/>
              </a:lnSpc>
              <a:spcBef>
                <a:spcPct val="20000"/>
              </a:spcBef>
              <a:buClr>
                <a:schemeClr val="accent1"/>
              </a:buClr>
              <a:buSzPct val="85000"/>
              <a:buFont typeface="Wingdings 2" pitchFamily="18" charset="2"/>
              <a:buChar char=""/>
            </a:pPr>
            <a:endParaRPr lang="hr-HR" sz="1600" dirty="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8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482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482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82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482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82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4821">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482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4821">
                                            <p:txEl>
                                              <p:pRg st="0" end="0"/>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34821">
                                            <p:txEl>
                                              <p:pRg st="2" end="2"/>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xit" presetSubtype="0" fill="hold" grpId="1" nodeType="clickEffect">
                                  <p:stCondLst>
                                    <p:cond delay="0"/>
                                  </p:stCondLst>
                                  <p:childTnLst>
                                    <p:set>
                                      <p:cBhvr>
                                        <p:cTn id="46" dur="1" fill="hold">
                                          <p:stCondLst>
                                            <p:cond delay="0"/>
                                          </p:stCondLst>
                                        </p:cTn>
                                        <p:tgtEl>
                                          <p:spTgt spid="34821">
                                            <p:txEl>
                                              <p:pRg st="3" end="3"/>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grpId="1" nodeType="clickEffect">
                                  <p:stCondLst>
                                    <p:cond delay="0"/>
                                  </p:stCondLst>
                                  <p:childTnLst>
                                    <p:set>
                                      <p:cBhvr>
                                        <p:cTn id="50" dur="1" fill="hold">
                                          <p:stCondLst>
                                            <p:cond delay="0"/>
                                          </p:stCondLst>
                                        </p:cTn>
                                        <p:tgtEl>
                                          <p:spTgt spid="34821">
                                            <p:txEl>
                                              <p:pRg st="4" end="4"/>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grpId="1" nodeType="clickEffect">
                                  <p:stCondLst>
                                    <p:cond delay="0"/>
                                  </p:stCondLst>
                                  <p:childTnLst>
                                    <p:set>
                                      <p:cBhvr>
                                        <p:cTn id="54" dur="1" fill="hold">
                                          <p:stCondLst>
                                            <p:cond delay="0"/>
                                          </p:stCondLst>
                                        </p:cTn>
                                        <p:tgtEl>
                                          <p:spTgt spid="34821">
                                            <p:txEl>
                                              <p:pRg st="5" end="5"/>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34821">
                                            <p:txEl>
                                              <p:pRg st="6" end="6"/>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grpId="1" nodeType="clickEffect">
                                  <p:stCondLst>
                                    <p:cond delay="0"/>
                                  </p:stCondLst>
                                  <p:childTnLst>
                                    <p:set>
                                      <p:cBhvr>
                                        <p:cTn id="62" dur="1" fill="hold">
                                          <p:stCondLst>
                                            <p:cond delay="0"/>
                                          </p:stCondLst>
                                        </p:cTn>
                                        <p:tgtEl>
                                          <p:spTgt spid="34821">
                                            <p:txEl>
                                              <p:pRg st="7" end="7"/>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34821">
                                            <p:txEl>
                                              <p:pRg st="8" end="8"/>
                                            </p:txEl>
                                          </p:spTgt>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4825"/>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xit" presetSubtype="0" fill="hold" grpId="1" nodeType="clickEffect">
                                  <p:stCondLst>
                                    <p:cond delay="0"/>
                                  </p:stCondLst>
                                  <p:childTnLst>
                                    <p:set>
                                      <p:cBhvr>
                                        <p:cTn id="74" dur="1" fill="hold">
                                          <p:stCondLst>
                                            <p:cond delay="0"/>
                                          </p:stCondLst>
                                        </p:cTn>
                                        <p:tgtEl>
                                          <p:spTgt spid="348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1" grpId="0" build="p"/>
      <p:bldP spid="34821" grpId="1" build="p"/>
      <p:bldP spid="34825" grpId="0"/>
      <p:bldP spid="34825" grpId="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hr-HR" sz="2900" smtClean="0">
                <a:solidFill>
                  <a:srgbClr val="AB2627"/>
                </a:solidFill>
              </a:rPr>
              <a:t>Uzroci školske nediscipline: p</a:t>
            </a:r>
            <a:r>
              <a:rPr lang="hr-HR" sz="2800" smtClean="0">
                <a:solidFill>
                  <a:srgbClr val="AB2627"/>
                </a:solidFill>
              </a:rPr>
              <a:t>sihološki problemi djeteta</a:t>
            </a:r>
          </a:p>
        </p:txBody>
      </p:sp>
      <p:sp>
        <p:nvSpPr>
          <p:cNvPr id="37891" name="Rectangle 3"/>
          <p:cNvSpPr>
            <a:spLocks noGrp="1" noChangeArrowheads="1"/>
          </p:cNvSpPr>
          <p:nvPr>
            <p:ph sz="quarter" idx="1"/>
          </p:nvPr>
        </p:nvSpPr>
        <p:spPr>
          <a:xfrm>
            <a:off x="0" y="1527175"/>
            <a:ext cx="8805863" cy="4997450"/>
          </a:xfrm>
        </p:spPr>
        <p:txBody>
          <a:bodyPr>
            <a:normAutofit/>
          </a:bodyPr>
          <a:lstStyle/>
          <a:p>
            <a:pPr eaLnBrk="1" hangingPunct="1"/>
            <a:r>
              <a:rPr lang="hr-HR" sz="2800" dirty="0" smtClean="0"/>
              <a:t>zlostavljanje, zanemarivanje, traume, sukobi i nasilje u obitelji, razvod, gubici, bolesti, promjene u </a:t>
            </a:r>
            <a:r>
              <a:rPr lang="hr-HR" sz="2800" dirty="0" err="1" smtClean="0"/>
              <a:t>obitelji</a:t>
            </a:r>
            <a:r>
              <a:rPr lang="hr-HR" sz="3600" dirty="0" err="1" smtClean="0"/>
              <a:t>..</a:t>
            </a:r>
            <a:r>
              <a:rPr lang="hr-HR" sz="3600" dirty="0" smtClean="0"/>
              <a:t>.</a:t>
            </a:r>
          </a:p>
          <a:p>
            <a:pPr eaLnBrk="1" hangingPunct="1">
              <a:buFont typeface="Wingdings 2" pitchFamily="18" charset="2"/>
              <a:buNone/>
            </a:pPr>
            <a:endParaRPr lang="hr-HR" sz="2800" dirty="0" smtClean="0"/>
          </a:p>
          <a:p>
            <a:pPr eaLnBrk="1" hangingPunct="1">
              <a:buFont typeface="Wingdings 2" pitchFamily="18" charset="2"/>
              <a:buNone/>
            </a:pPr>
            <a:r>
              <a:rPr lang="hr-HR" sz="2000" dirty="0" smtClean="0"/>
              <a:t> </a:t>
            </a:r>
            <a:endParaRPr lang="hr-HR" sz="2800" dirty="0" smtClean="0"/>
          </a:p>
        </p:txBody>
      </p:sp>
      <p:pic>
        <p:nvPicPr>
          <p:cNvPr id="37892" name="Picture 6" descr="Picture1"/>
          <p:cNvPicPr>
            <a:picLocks noChangeAspect="1" noChangeArrowheads="1"/>
          </p:cNvPicPr>
          <p:nvPr/>
        </p:nvPicPr>
        <p:blipFill>
          <a:blip r:embed="rId2" cstate="print"/>
          <a:srcRect/>
          <a:stretch>
            <a:fillRect/>
          </a:stretch>
        </p:blipFill>
        <p:spPr bwMode="auto">
          <a:xfrm>
            <a:off x="6662738" y="3500438"/>
            <a:ext cx="2481262" cy="33575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7891">
                                            <p:txEl>
                                              <p:pRg st="2" end="2"/>
                                            </p:txEl>
                                          </p:spTgt>
                                        </p:tgtEl>
                                        <p:attrNameLst>
                                          <p:attrName>style.visibility</p:attrName>
                                        </p:attrNameLst>
                                      </p:cBhvr>
                                      <p:to>
                                        <p:strVal val="visible"/>
                                      </p:to>
                                    </p:set>
                                    <p:anim calcmode="lin" valueType="num">
                                      <p:cBhvr additive="base">
                                        <p:cTn id="11" dur="500" fill="hold"/>
                                        <p:tgtEl>
                                          <p:spTgt spid="37891">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789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normAutofit fontScale="90000"/>
          </a:bodyPr>
          <a:lstStyle/>
          <a:p>
            <a:pPr algn="ctr" eaLnBrk="1" hangingPunct="1">
              <a:defRPr/>
            </a:pPr>
            <a:r>
              <a:rPr lang="hr-HR" sz="4000" smtClean="0"/>
              <a:t>DRUŠTVENI I ŠKOLSKI ČIMBENICI KOJI UTJEČU NA PONAŠANJE UČENIKA  </a:t>
            </a:r>
            <a:endParaRPr lang="en-US" sz="4000" smtClean="0"/>
          </a:p>
        </p:txBody>
      </p:sp>
      <p:sp>
        <p:nvSpPr>
          <p:cNvPr id="19459" name="Rectangle 3"/>
          <p:cNvSpPr>
            <a:spLocks noGrp="1" noChangeArrowheads="1"/>
          </p:cNvSpPr>
          <p:nvPr>
            <p:ph type="body" idx="4294967295"/>
          </p:nvPr>
        </p:nvSpPr>
        <p:spPr/>
        <p:txBody>
          <a:bodyPr/>
          <a:lstStyle/>
          <a:p>
            <a:pPr eaLnBrk="1" hangingPunct="1">
              <a:lnSpc>
                <a:spcPct val="80000"/>
              </a:lnSpc>
              <a:defRPr/>
            </a:pPr>
            <a:r>
              <a:rPr lang="hr-HR" sz="2800" dirty="0" smtClean="0"/>
              <a:t>Zlostavljanje roditelja</a:t>
            </a:r>
            <a:endParaRPr lang="en-US" sz="2800" dirty="0" smtClean="0"/>
          </a:p>
          <a:p>
            <a:pPr eaLnBrk="1" hangingPunct="1">
              <a:lnSpc>
                <a:spcPct val="80000"/>
              </a:lnSpc>
              <a:defRPr/>
            </a:pPr>
            <a:r>
              <a:rPr lang="hr-HR" sz="2800" dirty="0" smtClean="0"/>
              <a:t>Loše roditeljstvo</a:t>
            </a:r>
            <a:endParaRPr lang="en-US" sz="2800" dirty="0" smtClean="0"/>
          </a:p>
          <a:p>
            <a:pPr eaLnBrk="1" hangingPunct="1">
              <a:lnSpc>
                <a:spcPct val="80000"/>
              </a:lnSpc>
              <a:defRPr/>
            </a:pPr>
            <a:r>
              <a:rPr lang="hr-HR" sz="2800" dirty="0" smtClean="0"/>
              <a:t>Raspad u obiteljskoj strukturi i vrijednostima</a:t>
            </a:r>
            <a:endParaRPr lang="en-US" sz="2800" dirty="0" smtClean="0"/>
          </a:p>
          <a:p>
            <a:pPr eaLnBrk="1" hangingPunct="1">
              <a:lnSpc>
                <a:spcPct val="80000"/>
              </a:lnSpc>
              <a:defRPr/>
            </a:pPr>
            <a:r>
              <a:rPr lang="en-US" sz="2800" dirty="0" smtClean="0"/>
              <a:t>Anon</a:t>
            </a:r>
            <a:r>
              <a:rPr lang="hr-HR" sz="2800" dirty="0" smtClean="0"/>
              <a:t>i</a:t>
            </a:r>
            <a:r>
              <a:rPr lang="en-US" sz="2800" dirty="0" smtClean="0"/>
              <a:t>m</a:t>
            </a:r>
            <a:r>
              <a:rPr lang="hr-HR" sz="2800" dirty="0" err="1" smtClean="0"/>
              <a:t>nost</a:t>
            </a:r>
            <a:r>
              <a:rPr lang="hr-HR" sz="2800" dirty="0" smtClean="0"/>
              <a:t> u velikim zajednicama i školi</a:t>
            </a:r>
            <a:endParaRPr lang="en-US" sz="2800" dirty="0" smtClean="0"/>
          </a:p>
          <a:p>
            <a:pPr eaLnBrk="1" hangingPunct="1">
              <a:lnSpc>
                <a:spcPct val="80000"/>
              </a:lnSpc>
              <a:defRPr/>
            </a:pPr>
            <a:r>
              <a:rPr lang="hr-HR" sz="2800" dirty="0" smtClean="0"/>
              <a:t>Gubitak utjecaja odraslih na djecu</a:t>
            </a:r>
            <a:r>
              <a:rPr lang="en-US" sz="2800" dirty="0" smtClean="0"/>
              <a:t> </a:t>
            </a:r>
            <a:r>
              <a:rPr lang="hr-HR" sz="2800" dirty="0" smtClean="0"/>
              <a:t> </a:t>
            </a:r>
            <a:endParaRPr lang="en-US" sz="2800" dirty="0" smtClean="0"/>
          </a:p>
          <a:p>
            <a:pPr eaLnBrk="1" hangingPunct="1">
              <a:lnSpc>
                <a:spcPct val="80000"/>
              </a:lnSpc>
              <a:defRPr/>
            </a:pPr>
            <a:r>
              <a:rPr lang="en-US" sz="2800" dirty="0" smtClean="0"/>
              <a:t>Popular</a:t>
            </a:r>
            <a:r>
              <a:rPr lang="hr-HR" sz="2800" dirty="0" smtClean="0"/>
              <a:t>na</a:t>
            </a:r>
            <a:r>
              <a:rPr lang="en-US" sz="2800" dirty="0" smtClean="0"/>
              <a:t> </a:t>
            </a:r>
            <a:r>
              <a:rPr lang="hr-HR" sz="2800" dirty="0" smtClean="0"/>
              <a:t>k</a:t>
            </a:r>
            <a:r>
              <a:rPr lang="en-US" sz="2800" dirty="0" err="1" smtClean="0"/>
              <a:t>ultur</a:t>
            </a:r>
            <a:r>
              <a:rPr lang="hr-HR" sz="2800" dirty="0" smtClean="0"/>
              <a:t>a</a:t>
            </a:r>
            <a:endParaRPr lang="en-US" sz="2800" dirty="0" smtClean="0"/>
          </a:p>
          <a:p>
            <a:pPr eaLnBrk="1" hangingPunct="1">
              <a:lnSpc>
                <a:spcPct val="80000"/>
              </a:lnSpc>
              <a:defRPr/>
            </a:pPr>
            <a:r>
              <a:rPr lang="hr-HR" sz="2800" dirty="0" smtClean="0"/>
              <a:t>Izloženost društvenom nasilju </a:t>
            </a:r>
            <a:endParaRPr lang="en-US" sz="28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fade">
                                      <p:cBhvr>
                                        <p:cTn id="7" dur="768" decel="100000"/>
                                        <p:tgtEl>
                                          <p:spTgt spid="19458"/>
                                        </p:tgtEl>
                                      </p:cBhvr>
                                    </p:animEffect>
                                    <p:animScale>
                                      <p:cBhvr>
                                        <p:cTn id="8" dur="768" decel="100000"/>
                                        <p:tgtEl>
                                          <p:spTgt spid="19458"/>
                                        </p:tgtEl>
                                      </p:cBhvr>
                                      <p:from x="10000" y="10000"/>
                                      <p:to x="200000" y="450000"/>
                                    </p:animScale>
                                    <p:animScale>
                                      <p:cBhvr>
                                        <p:cTn id="9" dur="1230" accel="100000" fill="hold">
                                          <p:stCondLst>
                                            <p:cond delay="768"/>
                                          </p:stCondLst>
                                        </p:cTn>
                                        <p:tgtEl>
                                          <p:spTgt spid="19458"/>
                                        </p:tgtEl>
                                      </p:cBhvr>
                                      <p:from x="200000" y="450000"/>
                                      <p:to x="100000" y="100000"/>
                                    </p:animScale>
                                    <p:set>
                                      <p:cBhvr>
                                        <p:cTn id="10" dur="768" fill="hold"/>
                                        <p:tgtEl>
                                          <p:spTgt spid="19458"/>
                                        </p:tgtEl>
                                        <p:attrNameLst>
                                          <p:attrName>ppt_x</p:attrName>
                                        </p:attrNameLst>
                                      </p:cBhvr>
                                      <p:to>
                                        <p:strVal val="(0.5)"/>
                                      </p:to>
                                    </p:set>
                                    <p:anim from="(0.5)" to="(#ppt_x)" calcmode="lin" valueType="num">
                                      <p:cBhvr>
                                        <p:cTn id="11" dur="1230" accel="100000" fill="hold">
                                          <p:stCondLst>
                                            <p:cond delay="768"/>
                                          </p:stCondLst>
                                        </p:cTn>
                                        <p:tgtEl>
                                          <p:spTgt spid="19458"/>
                                        </p:tgtEl>
                                        <p:attrNameLst>
                                          <p:attrName>ppt_x</p:attrName>
                                        </p:attrNameLst>
                                      </p:cBhvr>
                                    </p:anim>
                                    <p:set>
                                      <p:cBhvr>
                                        <p:cTn id="12" dur="768" fill="hold"/>
                                        <p:tgtEl>
                                          <p:spTgt spid="19458"/>
                                        </p:tgtEl>
                                        <p:attrNameLst>
                                          <p:attrName>ppt_y</p:attrName>
                                        </p:attrNameLst>
                                      </p:cBhvr>
                                      <p:to>
                                        <p:strVal val="(#ppt_y+0.4)"/>
                                      </p:to>
                                    </p:set>
                                    <p:anim from="(#ppt_y+0.4)" to="(#ppt_y)" calcmode="lin" valueType="num">
                                      <p:cBhvr>
                                        <p:cTn id="13" dur="1230" accel="100000" fill="hold">
                                          <p:stCondLst>
                                            <p:cond delay="768"/>
                                          </p:stCondLst>
                                        </p:cTn>
                                        <p:tgtEl>
                                          <p:spTgt spid="19458"/>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19459">
                                            <p:txEl>
                                              <p:pRg st="0" end="0"/>
                                            </p:txEl>
                                          </p:spTgt>
                                        </p:tgtEl>
                                        <p:attrNameLst>
                                          <p:attrName>style.visibility</p:attrName>
                                        </p:attrNameLst>
                                      </p:cBhvr>
                                      <p:to>
                                        <p:strVal val="visible"/>
                                      </p:to>
                                    </p:set>
                                    <p:anim calcmode="lin" valueType="num">
                                      <p:cBhvr>
                                        <p:cTn id="18" dur="5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19459">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1945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19459">
                                            <p:txEl>
                                              <p:pRg st="1" end="1"/>
                                            </p:txEl>
                                          </p:spTgt>
                                        </p:tgtEl>
                                        <p:attrNameLst>
                                          <p:attrName>style.visibility</p:attrName>
                                        </p:attrNameLst>
                                      </p:cBhvr>
                                      <p:to>
                                        <p:strVal val="visible"/>
                                      </p:to>
                                    </p:set>
                                    <p:anim calcmode="lin" valueType="num">
                                      <p:cBhvr>
                                        <p:cTn id="25" dur="5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19459">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19459">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19459">
                                            <p:txEl>
                                              <p:pRg st="2" end="2"/>
                                            </p:txEl>
                                          </p:spTgt>
                                        </p:tgtEl>
                                        <p:attrNameLst>
                                          <p:attrName>style.visibility</p:attrName>
                                        </p:attrNameLst>
                                      </p:cBhvr>
                                      <p:to>
                                        <p:strVal val="visible"/>
                                      </p:to>
                                    </p:set>
                                    <p:anim calcmode="lin" valueType="num">
                                      <p:cBhvr>
                                        <p:cTn id="32" dur="500" fill="hold"/>
                                        <p:tgtEl>
                                          <p:spTgt spid="19459">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19459">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19459">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19459">
                                            <p:txEl>
                                              <p:pRg st="3" end="3"/>
                                            </p:txEl>
                                          </p:spTgt>
                                        </p:tgtEl>
                                        <p:attrNameLst>
                                          <p:attrName>style.visibility</p:attrName>
                                        </p:attrNameLst>
                                      </p:cBhvr>
                                      <p:to>
                                        <p:strVal val="visible"/>
                                      </p:to>
                                    </p:set>
                                    <p:anim calcmode="lin" valueType="num">
                                      <p:cBhvr>
                                        <p:cTn id="39" dur="500" fill="hold"/>
                                        <p:tgtEl>
                                          <p:spTgt spid="19459">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19459">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19459">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19459">
                                            <p:txEl>
                                              <p:pRg st="4" end="4"/>
                                            </p:txEl>
                                          </p:spTgt>
                                        </p:tgtEl>
                                        <p:attrNameLst>
                                          <p:attrName>style.visibility</p:attrName>
                                        </p:attrNameLst>
                                      </p:cBhvr>
                                      <p:to>
                                        <p:strVal val="visible"/>
                                      </p:to>
                                    </p:set>
                                    <p:anim calcmode="lin" valueType="num">
                                      <p:cBhvr>
                                        <p:cTn id="46" dur="500" fill="hold"/>
                                        <p:tgtEl>
                                          <p:spTgt spid="19459">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19459">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1945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19459">
                                            <p:txEl>
                                              <p:pRg st="5" end="5"/>
                                            </p:txEl>
                                          </p:spTgt>
                                        </p:tgtEl>
                                        <p:attrNameLst>
                                          <p:attrName>style.visibility</p:attrName>
                                        </p:attrNameLst>
                                      </p:cBhvr>
                                      <p:to>
                                        <p:strVal val="visible"/>
                                      </p:to>
                                    </p:set>
                                    <p:anim calcmode="lin" valueType="num">
                                      <p:cBhvr>
                                        <p:cTn id="53" dur="500" fill="hold"/>
                                        <p:tgtEl>
                                          <p:spTgt spid="19459">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19459">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19459">
                                            <p:txEl>
                                              <p:pRg st="5" end="5"/>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9459">
                                            <p:txEl>
                                              <p:pRg st="6" end="6"/>
                                            </p:txEl>
                                          </p:spTgt>
                                        </p:tgtEl>
                                        <p:attrNameLst>
                                          <p:attrName>style.visibility</p:attrName>
                                        </p:attrNameLst>
                                      </p:cBhvr>
                                      <p:to>
                                        <p:strVal val="visible"/>
                                      </p:to>
                                    </p:set>
                                    <p:anim calcmode="lin" valueType="num">
                                      <p:cBhvr>
                                        <p:cTn id="60" dur="500" fill="hold"/>
                                        <p:tgtEl>
                                          <p:spTgt spid="19459">
                                            <p:txEl>
                                              <p:pRg st="6" end="6"/>
                                            </p:txEl>
                                          </p:spTgt>
                                        </p:tgtEl>
                                        <p:attrNameLst>
                                          <p:attrName>ppt_w</p:attrName>
                                        </p:attrNameLst>
                                      </p:cBhvr>
                                      <p:tavLst>
                                        <p:tav tm="0">
                                          <p:val>
                                            <p:fltVal val="0"/>
                                          </p:val>
                                        </p:tav>
                                        <p:tav tm="100000">
                                          <p:val>
                                            <p:strVal val="#ppt_w"/>
                                          </p:val>
                                        </p:tav>
                                      </p:tavLst>
                                    </p:anim>
                                    <p:anim calcmode="lin" valueType="num">
                                      <p:cBhvr>
                                        <p:cTn id="61" dur="500" fill="hold"/>
                                        <p:tgtEl>
                                          <p:spTgt spid="19459">
                                            <p:txEl>
                                              <p:pRg st="6" end="6"/>
                                            </p:txEl>
                                          </p:spTgt>
                                        </p:tgtEl>
                                        <p:attrNameLst>
                                          <p:attrName>ppt_h</p:attrName>
                                        </p:attrNameLst>
                                      </p:cBhvr>
                                      <p:tavLst>
                                        <p:tav tm="0">
                                          <p:val>
                                            <p:fltVal val="0"/>
                                          </p:val>
                                        </p:tav>
                                        <p:tav tm="100000">
                                          <p:val>
                                            <p:strVal val="#ppt_h"/>
                                          </p:val>
                                        </p:tav>
                                      </p:tavLst>
                                    </p:anim>
                                    <p:animEffect transition="in" filter="fade">
                                      <p:cBhvr>
                                        <p:cTn id="62" dur="500"/>
                                        <p:tgtEl>
                                          <p:spTgt spid="1945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p:txBody>
          <a:bodyPr/>
          <a:lstStyle/>
          <a:p>
            <a:pPr eaLnBrk="1" hangingPunct="1">
              <a:defRPr/>
            </a:pPr>
            <a:r>
              <a:rPr lang="hr-HR" smtClean="0"/>
              <a:t>ČIMBENICI..(2)  </a:t>
            </a:r>
            <a:endParaRPr lang="en-US" smtClean="0"/>
          </a:p>
        </p:txBody>
      </p:sp>
      <p:sp>
        <p:nvSpPr>
          <p:cNvPr id="20483" name="Rectangle 3"/>
          <p:cNvSpPr>
            <a:spLocks noGrp="1" noChangeArrowheads="1"/>
          </p:cNvSpPr>
          <p:nvPr>
            <p:ph type="body" idx="4294967295"/>
          </p:nvPr>
        </p:nvSpPr>
        <p:spPr/>
        <p:txBody>
          <a:bodyPr/>
          <a:lstStyle/>
          <a:p>
            <a:pPr eaLnBrk="1" hangingPunct="1">
              <a:lnSpc>
                <a:spcPct val="80000"/>
              </a:lnSpc>
              <a:buNone/>
              <a:defRPr/>
            </a:pPr>
            <a:endParaRPr lang="en-US" sz="2400" dirty="0" smtClean="0"/>
          </a:p>
          <a:p>
            <a:pPr eaLnBrk="1" hangingPunct="1">
              <a:lnSpc>
                <a:spcPct val="80000"/>
              </a:lnSpc>
              <a:defRPr/>
            </a:pPr>
            <a:r>
              <a:rPr lang="hr-HR" sz="2400" dirty="0" smtClean="0"/>
              <a:t>Siromaštvo</a:t>
            </a:r>
            <a:endParaRPr lang="en-US" sz="2400" dirty="0" smtClean="0"/>
          </a:p>
          <a:p>
            <a:pPr eaLnBrk="1" hangingPunct="1">
              <a:lnSpc>
                <a:spcPct val="80000"/>
              </a:lnSpc>
              <a:defRPr/>
            </a:pPr>
            <a:r>
              <a:rPr lang="hr-HR" sz="2400" dirty="0" smtClean="0"/>
              <a:t>Dostupnost oružja</a:t>
            </a:r>
            <a:endParaRPr lang="en-US" sz="2400" dirty="0" smtClean="0"/>
          </a:p>
          <a:p>
            <a:pPr eaLnBrk="1" hangingPunct="1">
              <a:lnSpc>
                <a:spcPct val="80000"/>
              </a:lnSpc>
              <a:defRPr/>
            </a:pPr>
            <a:r>
              <a:rPr lang="hr-HR" sz="2400" dirty="0" smtClean="0"/>
              <a:t>Dosada</a:t>
            </a:r>
            <a:endParaRPr lang="en-US" sz="2400" dirty="0" smtClean="0"/>
          </a:p>
          <a:p>
            <a:pPr eaLnBrk="1" hangingPunct="1">
              <a:lnSpc>
                <a:spcPct val="80000"/>
              </a:lnSpc>
              <a:defRPr/>
            </a:pPr>
            <a:r>
              <a:rPr lang="en-US" sz="2400" dirty="0" smtClean="0"/>
              <a:t>Ra</a:t>
            </a:r>
            <a:r>
              <a:rPr lang="hr-HR" sz="2400" dirty="0" err="1" smtClean="0"/>
              <a:t>sne</a:t>
            </a:r>
            <a:r>
              <a:rPr lang="en-US" sz="2400" dirty="0" smtClean="0"/>
              <a:t> ten</a:t>
            </a:r>
            <a:r>
              <a:rPr lang="hr-HR" sz="2400" dirty="0" smtClean="0"/>
              <a:t>z</a:t>
            </a:r>
            <a:r>
              <a:rPr lang="en-US" sz="2400" dirty="0" err="1" smtClean="0"/>
              <a:t>i</a:t>
            </a:r>
            <a:r>
              <a:rPr lang="hr-HR" sz="2400" dirty="0" smtClean="0"/>
              <a:t>je</a:t>
            </a:r>
          </a:p>
          <a:p>
            <a:pPr eaLnBrk="1" hangingPunct="1">
              <a:lnSpc>
                <a:spcPct val="80000"/>
              </a:lnSpc>
              <a:defRPr/>
            </a:pPr>
            <a:r>
              <a:rPr lang="hr-HR" sz="2400" dirty="0" smtClean="0"/>
              <a:t>Nesposobnost vladanja frustracijama</a:t>
            </a:r>
          </a:p>
          <a:p>
            <a:pPr eaLnBrk="1" hangingPunct="1">
              <a:lnSpc>
                <a:spcPct val="80000"/>
              </a:lnSpc>
              <a:defRPr/>
            </a:pPr>
            <a:r>
              <a:rPr lang="hr-HR" sz="2400" dirty="0" smtClean="0"/>
              <a:t>Droge i alkohol </a:t>
            </a:r>
            <a:endParaRPr lang="en-US" sz="2400" dirty="0" smtClean="0"/>
          </a:p>
          <a:p>
            <a:pPr eaLnBrk="1" hangingPunct="1">
              <a:lnSpc>
                <a:spcPct val="80000"/>
              </a:lnSpc>
              <a:defRPr/>
            </a:pPr>
            <a:r>
              <a:rPr lang="hr-HR" sz="2400" dirty="0" smtClean="0"/>
              <a:t>K</a:t>
            </a:r>
            <a:r>
              <a:rPr lang="en-US" sz="2400" dirty="0" err="1" smtClean="0"/>
              <a:t>omp</a:t>
            </a:r>
            <a:r>
              <a:rPr lang="hr-HR" sz="2400" dirty="0" smtClean="0"/>
              <a:t>j</a:t>
            </a:r>
            <a:r>
              <a:rPr lang="en-US" sz="2400" dirty="0" err="1" smtClean="0"/>
              <a:t>ut</a:t>
            </a:r>
            <a:r>
              <a:rPr lang="hr-HR" sz="2400" dirty="0" smtClean="0"/>
              <a:t>ori; </a:t>
            </a:r>
            <a:r>
              <a:rPr lang="en-US" sz="2400" dirty="0" smtClean="0"/>
              <a:t>Video </a:t>
            </a:r>
            <a:r>
              <a:rPr lang="hr-HR" sz="2400" dirty="0" smtClean="0"/>
              <a:t>igre</a:t>
            </a:r>
            <a:endParaRPr lang="en-US" sz="2400" dirty="0" smtClean="0"/>
          </a:p>
          <a:p>
            <a:pPr eaLnBrk="1" hangingPunct="1">
              <a:lnSpc>
                <a:spcPct val="80000"/>
              </a:lnSpc>
              <a:defRPr/>
            </a:pPr>
            <a:r>
              <a:rPr lang="hr-HR" sz="2400" dirty="0" smtClean="0"/>
              <a:t>Nasilje na televiziji </a:t>
            </a:r>
            <a:endParaRPr lang="en-US" sz="2400" dirty="0" smtClean="0"/>
          </a:p>
          <a:p>
            <a:pPr eaLnBrk="1" hangingPunct="1">
              <a:lnSpc>
                <a:spcPct val="80000"/>
              </a:lnSpc>
              <a:defRPr/>
            </a:pPr>
            <a:endParaRPr lang="en-US" sz="24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fade">
                                      <p:cBhvr>
                                        <p:cTn id="7" dur="768" decel="100000"/>
                                        <p:tgtEl>
                                          <p:spTgt spid="20482"/>
                                        </p:tgtEl>
                                      </p:cBhvr>
                                    </p:animEffect>
                                    <p:animScale>
                                      <p:cBhvr>
                                        <p:cTn id="8" dur="768" decel="100000"/>
                                        <p:tgtEl>
                                          <p:spTgt spid="20482"/>
                                        </p:tgtEl>
                                      </p:cBhvr>
                                      <p:from x="10000" y="10000"/>
                                      <p:to x="200000" y="450000"/>
                                    </p:animScale>
                                    <p:animScale>
                                      <p:cBhvr>
                                        <p:cTn id="9" dur="1230" accel="100000" fill="hold">
                                          <p:stCondLst>
                                            <p:cond delay="768"/>
                                          </p:stCondLst>
                                        </p:cTn>
                                        <p:tgtEl>
                                          <p:spTgt spid="20482"/>
                                        </p:tgtEl>
                                      </p:cBhvr>
                                      <p:from x="200000" y="450000"/>
                                      <p:to x="100000" y="100000"/>
                                    </p:animScale>
                                    <p:set>
                                      <p:cBhvr>
                                        <p:cTn id="10" dur="768" fill="hold"/>
                                        <p:tgtEl>
                                          <p:spTgt spid="20482"/>
                                        </p:tgtEl>
                                        <p:attrNameLst>
                                          <p:attrName>ppt_x</p:attrName>
                                        </p:attrNameLst>
                                      </p:cBhvr>
                                      <p:to>
                                        <p:strVal val="(0.5)"/>
                                      </p:to>
                                    </p:set>
                                    <p:anim from="(0.5)" to="(#ppt_x)" calcmode="lin" valueType="num">
                                      <p:cBhvr>
                                        <p:cTn id="11" dur="1230" accel="100000" fill="hold">
                                          <p:stCondLst>
                                            <p:cond delay="768"/>
                                          </p:stCondLst>
                                        </p:cTn>
                                        <p:tgtEl>
                                          <p:spTgt spid="20482"/>
                                        </p:tgtEl>
                                        <p:attrNameLst>
                                          <p:attrName>ppt_x</p:attrName>
                                        </p:attrNameLst>
                                      </p:cBhvr>
                                    </p:anim>
                                    <p:set>
                                      <p:cBhvr>
                                        <p:cTn id="12" dur="768" fill="hold"/>
                                        <p:tgtEl>
                                          <p:spTgt spid="20482"/>
                                        </p:tgtEl>
                                        <p:attrNameLst>
                                          <p:attrName>ppt_y</p:attrName>
                                        </p:attrNameLst>
                                      </p:cBhvr>
                                      <p:to>
                                        <p:strVal val="(#ppt_y+0.4)"/>
                                      </p:to>
                                    </p:set>
                                    <p:anim from="(#ppt_y+0.4)" to="(#ppt_y)" calcmode="lin" valueType="num">
                                      <p:cBhvr>
                                        <p:cTn id="13" dur="1230" accel="100000" fill="hold">
                                          <p:stCondLst>
                                            <p:cond delay="768"/>
                                          </p:stCondLst>
                                        </p:cTn>
                                        <p:tgtEl>
                                          <p:spTgt spid="2048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0483">
                                            <p:txEl>
                                              <p:pRg st="1" end="1"/>
                                            </p:txEl>
                                          </p:spTgt>
                                        </p:tgtEl>
                                        <p:attrNameLst>
                                          <p:attrName>style.visibility</p:attrName>
                                        </p:attrNameLst>
                                      </p:cBhvr>
                                      <p:to>
                                        <p:strVal val="visible"/>
                                      </p:to>
                                    </p:set>
                                    <p:anim calcmode="lin" valueType="num">
                                      <p:cBhvr>
                                        <p:cTn id="18" dur="500" fill="hold"/>
                                        <p:tgtEl>
                                          <p:spTgt spid="2048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20483">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2048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0483">
                                            <p:txEl>
                                              <p:pRg st="2" end="2"/>
                                            </p:txEl>
                                          </p:spTgt>
                                        </p:tgtEl>
                                        <p:attrNameLst>
                                          <p:attrName>style.visibility</p:attrName>
                                        </p:attrNameLst>
                                      </p:cBhvr>
                                      <p:to>
                                        <p:strVal val="visible"/>
                                      </p:to>
                                    </p:set>
                                    <p:anim calcmode="lin" valueType="num">
                                      <p:cBhvr>
                                        <p:cTn id="25" dur="500" fill="hold"/>
                                        <p:tgtEl>
                                          <p:spTgt spid="2048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0483">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2048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0483">
                                            <p:txEl>
                                              <p:pRg st="3" end="3"/>
                                            </p:txEl>
                                          </p:spTgt>
                                        </p:tgtEl>
                                        <p:attrNameLst>
                                          <p:attrName>style.visibility</p:attrName>
                                        </p:attrNameLst>
                                      </p:cBhvr>
                                      <p:to>
                                        <p:strVal val="visible"/>
                                      </p:to>
                                    </p:set>
                                    <p:anim calcmode="lin" valueType="num">
                                      <p:cBhvr>
                                        <p:cTn id="32" dur="500" fill="hold"/>
                                        <p:tgtEl>
                                          <p:spTgt spid="20483">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0483">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2048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0483">
                                            <p:txEl>
                                              <p:pRg st="4" end="4"/>
                                            </p:txEl>
                                          </p:spTgt>
                                        </p:tgtEl>
                                        <p:attrNameLst>
                                          <p:attrName>style.visibility</p:attrName>
                                        </p:attrNameLst>
                                      </p:cBhvr>
                                      <p:to>
                                        <p:strVal val="visible"/>
                                      </p:to>
                                    </p:set>
                                    <p:anim calcmode="lin" valueType="num">
                                      <p:cBhvr>
                                        <p:cTn id="39" dur="500" fill="hold"/>
                                        <p:tgtEl>
                                          <p:spTgt spid="2048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0483">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20483">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0483">
                                            <p:txEl>
                                              <p:pRg st="5" end="5"/>
                                            </p:txEl>
                                          </p:spTgt>
                                        </p:tgtEl>
                                        <p:attrNameLst>
                                          <p:attrName>style.visibility</p:attrName>
                                        </p:attrNameLst>
                                      </p:cBhvr>
                                      <p:to>
                                        <p:strVal val="visible"/>
                                      </p:to>
                                    </p:set>
                                    <p:anim calcmode="lin" valueType="num">
                                      <p:cBhvr>
                                        <p:cTn id="46" dur="500" fill="hold"/>
                                        <p:tgtEl>
                                          <p:spTgt spid="20483">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20483">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2048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0483">
                                            <p:txEl>
                                              <p:pRg st="6" end="6"/>
                                            </p:txEl>
                                          </p:spTgt>
                                        </p:tgtEl>
                                        <p:attrNameLst>
                                          <p:attrName>style.visibility</p:attrName>
                                        </p:attrNameLst>
                                      </p:cBhvr>
                                      <p:to>
                                        <p:strVal val="visible"/>
                                      </p:to>
                                    </p:set>
                                    <p:anim calcmode="lin" valueType="num">
                                      <p:cBhvr>
                                        <p:cTn id="53" dur="500" fill="hold"/>
                                        <p:tgtEl>
                                          <p:spTgt spid="20483">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20483">
                                            <p:txEl>
                                              <p:pRg st="6" end="6"/>
                                            </p:txEl>
                                          </p:spTgt>
                                        </p:tgtEl>
                                        <p:attrNameLst>
                                          <p:attrName>ppt_h</p:attrName>
                                        </p:attrNameLst>
                                      </p:cBhvr>
                                      <p:tavLst>
                                        <p:tav tm="0">
                                          <p:val>
                                            <p:fltVal val="0"/>
                                          </p:val>
                                        </p:tav>
                                        <p:tav tm="100000">
                                          <p:val>
                                            <p:strVal val="#ppt_h"/>
                                          </p:val>
                                        </p:tav>
                                      </p:tavLst>
                                    </p:anim>
                                    <p:animEffect transition="in" filter="fade">
                                      <p:cBhvr>
                                        <p:cTn id="55" dur="500"/>
                                        <p:tgtEl>
                                          <p:spTgt spid="20483">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0483">
                                            <p:txEl>
                                              <p:pRg st="7" end="7"/>
                                            </p:txEl>
                                          </p:spTgt>
                                        </p:tgtEl>
                                        <p:attrNameLst>
                                          <p:attrName>style.visibility</p:attrName>
                                        </p:attrNameLst>
                                      </p:cBhvr>
                                      <p:to>
                                        <p:strVal val="visible"/>
                                      </p:to>
                                    </p:set>
                                    <p:anim calcmode="lin" valueType="num">
                                      <p:cBhvr>
                                        <p:cTn id="60" dur="500" fill="hold"/>
                                        <p:tgtEl>
                                          <p:spTgt spid="20483">
                                            <p:txEl>
                                              <p:pRg st="7" end="7"/>
                                            </p:txEl>
                                          </p:spTgt>
                                        </p:tgtEl>
                                        <p:attrNameLst>
                                          <p:attrName>ppt_w</p:attrName>
                                        </p:attrNameLst>
                                      </p:cBhvr>
                                      <p:tavLst>
                                        <p:tav tm="0">
                                          <p:val>
                                            <p:fltVal val="0"/>
                                          </p:val>
                                        </p:tav>
                                        <p:tav tm="100000">
                                          <p:val>
                                            <p:strVal val="#ppt_w"/>
                                          </p:val>
                                        </p:tav>
                                      </p:tavLst>
                                    </p:anim>
                                    <p:anim calcmode="lin" valueType="num">
                                      <p:cBhvr>
                                        <p:cTn id="61" dur="500" fill="hold"/>
                                        <p:tgtEl>
                                          <p:spTgt spid="20483">
                                            <p:txEl>
                                              <p:pRg st="7" end="7"/>
                                            </p:txEl>
                                          </p:spTgt>
                                        </p:tgtEl>
                                        <p:attrNameLst>
                                          <p:attrName>ppt_h</p:attrName>
                                        </p:attrNameLst>
                                      </p:cBhvr>
                                      <p:tavLst>
                                        <p:tav tm="0">
                                          <p:val>
                                            <p:fltVal val="0"/>
                                          </p:val>
                                        </p:tav>
                                        <p:tav tm="100000">
                                          <p:val>
                                            <p:strVal val="#ppt_h"/>
                                          </p:val>
                                        </p:tav>
                                      </p:tavLst>
                                    </p:anim>
                                    <p:animEffect transition="in" filter="fade">
                                      <p:cBhvr>
                                        <p:cTn id="62" dur="500"/>
                                        <p:tgtEl>
                                          <p:spTgt spid="20483">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53" presetClass="entr" presetSubtype="0" fill="hold" grpId="0" nodeType="clickEffect">
                                  <p:stCondLst>
                                    <p:cond delay="0"/>
                                  </p:stCondLst>
                                  <p:childTnLst>
                                    <p:set>
                                      <p:cBhvr>
                                        <p:cTn id="66" dur="1" fill="hold">
                                          <p:stCondLst>
                                            <p:cond delay="0"/>
                                          </p:stCondLst>
                                        </p:cTn>
                                        <p:tgtEl>
                                          <p:spTgt spid="20483">
                                            <p:txEl>
                                              <p:pRg st="8" end="8"/>
                                            </p:txEl>
                                          </p:spTgt>
                                        </p:tgtEl>
                                        <p:attrNameLst>
                                          <p:attrName>style.visibility</p:attrName>
                                        </p:attrNameLst>
                                      </p:cBhvr>
                                      <p:to>
                                        <p:strVal val="visible"/>
                                      </p:to>
                                    </p:set>
                                    <p:anim calcmode="lin" valueType="num">
                                      <p:cBhvr>
                                        <p:cTn id="67" dur="500" fill="hold"/>
                                        <p:tgtEl>
                                          <p:spTgt spid="20483">
                                            <p:txEl>
                                              <p:pRg st="8" end="8"/>
                                            </p:txEl>
                                          </p:spTgt>
                                        </p:tgtEl>
                                        <p:attrNameLst>
                                          <p:attrName>ppt_w</p:attrName>
                                        </p:attrNameLst>
                                      </p:cBhvr>
                                      <p:tavLst>
                                        <p:tav tm="0">
                                          <p:val>
                                            <p:fltVal val="0"/>
                                          </p:val>
                                        </p:tav>
                                        <p:tav tm="100000">
                                          <p:val>
                                            <p:strVal val="#ppt_w"/>
                                          </p:val>
                                        </p:tav>
                                      </p:tavLst>
                                    </p:anim>
                                    <p:anim calcmode="lin" valueType="num">
                                      <p:cBhvr>
                                        <p:cTn id="68" dur="500" fill="hold"/>
                                        <p:tgtEl>
                                          <p:spTgt spid="20483">
                                            <p:txEl>
                                              <p:pRg st="8" end="8"/>
                                            </p:txEl>
                                          </p:spTgt>
                                        </p:tgtEl>
                                        <p:attrNameLst>
                                          <p:attrName>ppt_h</p:attrName>
                                        </p:attrNameLst>
                                      </p:cBhvr>
                                      <p:tavLst>
                                        <p:tav tm="0">
                                          <p:val>
                                            <p:fltVal val="0"/>
                                          </p:val>
                                        </p:tav>
                                        <p:tav tm="100000">
                                          <p:val>
                                            <p:strVal val="#ppt_h"/>
                                          </p:val>
                                        </p:tav>
                                      </p:tavLst>
                                    </p:anim>
                                    <p:animEffect transition="in" filter="fade">
                                      <p:cBhvr>
                                        <p:cTn id="69" dur="500"/>
                                        <p:tgtEl>
                                          <p:spTgt spid="2048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defRPr/>
            </a:pPr>
            <a:r>
              <a:rPr lang="hr-HR" dirty="0" smtClean="0"/>
              <a:t>I još ČIMBENIKA </a:t>
            </a:r>
            <a:r>
              <a:rPr lang="hr-HR" dirty="0" err="1" smtClean="0"/>
              <a:t>..</a:t>
            </a:r>
            <a:r>
              <a:rPr lang="hr-HR" dirty="0" smtClean="0"/>
              <a:t>.     </a:t>
            </a:r>
            <a:endParaRPr lang="en-US" dirty="0" smtClean="0"/>
          </a:p>
        </p:txBody>
      </p:sp>
      <p:sp>
        <p:nvSpPr>
          <p:cNvPr id="22531" name="Rectangle 3"/>
          <p:cNvSpPr>
            <a:spLocks noGrp="1" noChangeArrowheads="1"/>
          </p:cNvSpPr>
          <p:nvPr>
            <p:ph type="body" idx="4294967295"/>
          </p:nvPr>
        </p:nvSpPr>
        <p:spPr/>
        <p:txBody>
          <a:bodyPr/>
          <a:lstStyle/>
          <a:p>
            <a:pPr eaLnBrk="1" hangingPunct="1">
              <a:lnSpc>
                <a:spcPct val="80000"/>
              </a:lnSpc>
              <a:buNone/>
              <a:defRPr/>
            </a:pPr>
            <a:endParaRPr lang="en-US" sz="2000" dirty="0" smtClean="0"/>
          </a:p>
          <a:p>
            <a:pPr eaLnBrk="1" hangingPunct="1">
              <a:lnSpc>
                <a:spcPct val="80000"/>
              </a:lnSpc>
              <a:defRPr/>
            </a:pPr>
            <a:r>
              <a:rPr lang="hr-HR" sz="2000" dirty="0" smtClean="0"/>
              <a:t>Neuspjeh/pogreške roditelja u podršci naporima/intervencijama škole  </a:t>
            </a:r>
            <a:endParaRPr lang="en-US" sz="2000" dirty="0" smtClean="0"/>
          </a:p>
          <a:p>
            <a:pPr eaLnBrk="1" hangingPunct="1">
              <a:lnSpc>
                <a:spcPct val="80000"/>
              </a:lnSpc>
              <a:defRPr/>
            </a:pPr>
            <a:r>
              <a:rPr lang="hr-HR" sz="2000" dirty="0" smtClean="0"/>
              <a:t>Neuspjeh škola da rade u suradnji i pozitivnom ozračju s roditeljima  </a:t>
            </a:r>
            <a:endParaRPr lang="en-US" sz="2000" dirty="0" smtClean="0"/>
          </a:p>
          <a:p>
            <a:pPr eaLnBrk="1" hangingPunct="1">
              <a:lnSpc>
                <a:spcPct val="80000"/>
              </a:lnSpc>
              <a:defRPr/>
            </a:pPr>
            <a:r>
              <a:rPr lang="hr-HR" sz="2000" dirty="0" smtClean="0"/>
              <a:t>Staromodan način izvođenja nastave; tvornički stil obrazovanja </a:t>
            </a:r>
            <a:endParaRPr lang="en-US" sz="2000" dirty="0" smtClean="0"/>
          </a:p>
          <a:p>
            <a:pPr eaLnBrk="1" hangingPunct="1">
              <a:lnSpc>
                <a:spcPct val="80000"/>
              </a:lnSpc>
              <a:defRPr/>
            </a:pPr>
            <a:r>
              <a:rPr lang="en-US" sz="2000" i="1" dirty="0" smtClean="0"/>
              <a:t>Di</a:t>
            </a:r>
            <a:r>
              <a:rPr lang="hr-HR" sz="2000" i="1" dirty="0" err="1" smtClean="0"/>
              <a:t>jeta</a:t>
            </a:r>
            <a:endParaRPr lang="hr-HR" sz="2000" i="1" dirty="0" smtClean="0"/>
          </a:p>
          <a:p>
            <a:pPr eaLnBrk="1" hangingPunct="1">
              <a:lnSpc>
                <a:spcPct val="80000"/>
              </a:lnSpc>
              <a:defRPr/>
            </a:pPr>
            <a:r>
              <a:rPr lang="hr-HR" sz="2000" dirty="0" smtClean="0"/>
              <a:t>Nepodudarnost stilova učenja i nastave</a:t>
            </a:r>
          </a:p>
          <a:p>
            <a:pPr eaLnBrk="1" hangingPunct="1">
              <a:lnSpc>
                <a:spcPct val="80000"/>
              </a:lnSpc>
              <a:defRPr/>
            </a:pPr>
            <a:r>
              <a:rPr lang="hr-HR" sz="2000" dirty="0" err="1" smtClean="0"/>
              <a:t>Itd</a:t>
            </a:r>
            <a:r>
              <a:rPr lang="hr-HR" sz="2000" dirty="0" smtClean="0"/>
              <a:t>.</a:t>
            </a:r>
            <a:endParaRPr lang="en-US" sz="2000" dirty="0" smtClean="0"/>
          </a:p>
          <a:p>
            <a:pPr eaLnBrk="1" hangingPunct="1">
              <a:lnSpc>
                <a:spcPct val="80000"/>
              </a:lnSpc>
              <a:defRPr/>
            </a:pPr>
            <a:endParaRPr lang="en-US" sz="2000" dirty="0" smtClean="0"/>
          </a:p>
          <a:p>
            <a:pPr eaLnBrk="1" hangingPunct="1">
              <a:lnSpc>
                <a:spcPct val="80000"/>
              </a:lnSpc>
              <a:buFont typeface="Wingdings" pitchFamily="2" charset="2"/>
              <a:buNone/>
              <a:defRPr/>
            </a:pPr>
            <a:r>
              <a:rPr lang="en-US" sz="2000" dirty="0" smtClean="0"/>
              <a:t>			Ideas borrowed from McIntyre, 2004.</a:t>
            </a:r>
          </a:p>
          <a:p>
            <a:pPr eaLnBrk="1" hangingPunct="1">
              <a:lnSpc>
                <a:spcPct val="80000"/>
              </a:lnSpc>
              <a:buFont typeface="Wingdings" pitchFamily="2" charset="2"/>
              <a:buNone/>
              <a:defRPr/>
            </a:pPr>
            <a:endParaRPr lang="en-US" sz="20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fade">
                                      <p:cBhvr>
                                        <p:cTn id="7" dur="768" decel="100000"/>
                                        <p:tgtEl>
                                          <p:spTgt spid="22530"/>
                                        </p:tgtEl>
                                      </p:cBhvr>
                                    </p:animEffect>
                                    <p:animScale>
                                      <p:cBhvr>
                                        <p:cTn id="8" dur="768" decel="100000"/>
                                        <p:tgtEl>
                                          <p:spTgt spid="22530"/>
                                        </p:tgtEl>
                                      </p:cBhvr>
                                      <p:from x="10000" y="10000"/>
                                      <p:to x="200000" y="450000"/>
                                    </p:animScale>
                                    <p:animScale>
                                      <p:cBhvr>
                                        <p:cTn id="9" dur="1230" accel="100000" fill="hold">
                                          <p:stCondLst>
                                            <p:cond delay="768"/>
                                          </p:stCondLst>
                                        </p:cTn>
                                        <p:tgtEl>
                                          <p:spTgt spid="22530"/>
                                        </p:tgtEl>
                                      </p:cBhvr>
                                      <p:from x="200000" y="450000"/>
                                      <p:to x="100000" y="100000"/>
                                    </p:animScale>
                                    <p:set>
                                      <p:cBhvr>
                                        <p:cTn id="10" dur="768" fill="hold"/>
                                        <p:tgtEl>
                                          <p:spTgt spid="22530"/>
                                        </p:tgtEl>
                                        <p:attrNameLst>
                                          <p:attrName>ppt_x</p:attrName>
                                        </p:attrNameLst>
                                      </p:cBhvr>
                                      <p:to>
                                        <p:strVal val="(0.5)"/>
                                      </p:to>
                                    </p:set>
                                    <p:anim from="(0.5)" to="(#ppt_x)" calcmode="lin" valueType="num">
                                      <p:cBhvr>
                                        <p:cTn id="11" dur="1230" accel="100000" fill="hold">
                                          <p:stCondLst>
                                            <p:cond delay="768"/>
                                          </p:stCondLst>
                                        </p:cTn>
                                        <p:tgtEl>
                                          <p:spTgt spid="22530"/>
                                        </p:tgtEl>
                                        <p:attrNameLst>
                                          <p:attrName>ppt_x</p:attrName>
                                        </p:attrNameLst>
                                      </p:cBhvr>
                                    </p:anim>
                                    <p:set>
                                      <p:cBhvr>
                                        <p:cTn id="12" dur="768" fill="hold"/>
                                        <p:tgtEl>
                                          <p:spTgt spid="22530"/>
                                        </p:tgtEl>
                                        <p:attrNameLst>
                                          <p:attrName>ppt_y</p:attrName>
                                        </p:attrNameLst>
                                      </p:cBhvr>
                                      <p:to>
                                        <p:strVal val="(#ppt_y+0.4)"/>
                                      </p:to>
                                    </p:set>
                                    <p:anim from="(#ppt_y+0.4)" to="(#ppt_y)" calcmode="lin" valueType="num">
                                      <p:cBhvr>
                                        <p:cTn id="13" dur="1230" accel="100000" fill="hold">
                                          <p:stCondLst>
                                            <p:cond delay="768"/>
                                          </p:stCondLst>
                                        </p:cTn>
                                        <p:tgtEl>
                                          <p:spTgt spid="22530"/>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22531">
                                            <p:txEl>
                                              <p:pRg st="1" end="1"/>
                                            </p:txEl>
                                          </p:spTgt>
                                        </p:tgtEl>
                                        <p:attrNameLst>
                                          <p:attrName>style.visibility</p:attrName>
                                        </p:attrNameLst>
                                      </p:cBhvr>
                                      <p:to>
                                        <p:strVal val="visible"/>
                                      </p:to>
                                    </p:set>
                                    <p:anim calcmode="lin" valueType="num">
                                      <p:cBhvr>
                                        <p:cTn id="18" dur="500" fill="hold"/>
                                        <p:tgtEl>
                                          <p:spTgt spid="22531">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22531">
                                            <p:txEl>
                                              <p:pRg st="1" end="1"/>
                                            </p:txEl>
                                          </p:spTgt>
                                        </p:tgtEl>
                                        <p:attrNameLst>
                                          <p:attrName>ppt_h</p:attrName>
                                        </p:attrNameLst>
                                      </p:cBhvr>
                                      <p:tavLst>
                                        <p:tav tm="0">
                                          <p:val>
                                            <p:fltVal val="0"/>
                                          </p:val>
                                        </p:tav>
                                        <p:tav tm="100000">
                                          <p:val>
                                            <p:strVal val="#ppt_h"/>
                                          </p:val>
                                        </p:tav>
                                      </p:tavLst>
                                    </p:anim>
                                    <p:animEffect transition="in" filter="fade">
                                      <p:cBhvr>
                                        <p:cTn id="20" dur="500"/>
                                        <p:tgtEl>
                                          <p:spTgt spid="22531">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22531">
                                            <p:txEl>
                                              <p:pRg st="2" end="2"/>
                                            </p:txEl>
                                          </p:spTgt>
                                        </p:tgtEl>
                                        <p:attrNameLst>
                                          <p:attrName>style.visibility</p:attrName>
                                        </p:attrNameLst>
                                      </p:cBhvr>
                                      <p:to>
                                        <p:strVal val="visible"/>
                                      </p:to>
                                    </p:set>
                                    <p:anim calcmode="lin" valueType="num">
                                      <p:cBhvr>
                                        <p:cTn id="25" dur="500" fill="hold"/>
                                        <p:tgtEl>
                                          <p:spTgt spid="22531">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22531">
                                            <p:txEl>
                                              <p:pRg st="2" end="2"/>
                                            </p:txEl>
                                          </p:spTgt>
                                        </p:tgtEl>
                                        <p:attrNameLst>
                                          <p:attrName>ppt_h</p:attrName>
                                        </p:attrNameLst>
                                      </p:cBhvr>
                                      <p:tavLst>
                                        <p:tav tm="0">
                                          <p:val>
                                            <p:fltVal val="0"/>
                                          </p:val>
                                        </p:tav>
                                        <p:tav tm="100000">
                                          <p:val>
                                            <p:strVal val="#ppt_h"/>
                                          </p:val>
                                        </p:tav>
                                      </p:tavLst>
                                    </p:anim>
                                    <p:animEffect transition="in" filter="fade">
                                      <p:cBhvr>
                                        <p:cTn id="27" dur="500"/>
                                        <p:tgtEl>
                                          <p:spTgt spid="2253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22531">
                                            <p:txEl>
                                              <p:pRg st="3" end="3"/>
                                            </p:txEl>
                                          </p:spTgt>
                                        </p:tgtEl>
                                        <p:attrNameLst>
                                          <p:attrName>style.visibility</p:attrName>
                                        </p:attrNameLst>
                                      </p:cBhvr>
                                      <p:to>
                                        <p:strVal val="visible"/>
                                      </p:to>
                                    </p:set>
                                    <p:anim calcmode="lin" valueType="num">
                                      <p:cBhvr>
                                        <p:cTn id="32" dur="500" fill="hold"/>
                                        <p:tgtEl>
                                          <p:spTgt spid="22531">
                                            <p:txEl>
                                              <p:pRg st="3" end="3"/>
                                            </p:txEl>
                                          </p:spTgt>
                                        </p:tgtEl>
                                        <p:attrNameLst>
                                          <p:attrName>ppt_w</p:attrName>
                                        </p:attrNameLst>
                                      </p:cBhvr>
                                      <p:tavLst>
                                        <p:tav tm="0">
                                          <p:val>
                                            <p:fltVal val="0"/>
                                          </p:val>
                                        </p:tav>
                                        <p:tav tm="100000">
                                          <p:val>
                                            <p:strVal val="#ppt_w"/>
                                          </p:val>
                                        </p:tav>
                                      </p:tavLst>
                                    </p:anim>
                                    <p:anim calcmode="lin" valueType="num">
                                      <p:cBhvr>
                                        <p:cTn id="33" dur="500" fill="hold"/>
                                        <p:tgtEl>
                                          <p:spTgt spid="22531">
                                            <p:txEl>
                                              <p:pRg st="3" end="3"/>
                                            </p:txEl>
                                          </p:spTgt>
                                        </p:tgtEl>
                                        <p:attrNameLst>
                                          <p:attrName>ppt_h</p:attrName>
                                        </p:attrNameLst>
                                      </p:cBhvr>
                                      <p:tavLst>
                                        <p:tav tm="0">
                                          <p:val>
                                            <p:fltVal val="0"/>
                                          </p:val>
                                        </p:tav>
                                        <p:tav tm="100000">
                                          <p:val>
                                            <p:strVal val="#ppt_h"/>
                                          </p:val>
                                        </p:tav>
                                      </p:tavLst>
                                    </p:anim>
                                    <p:animEffect transition="in" filter="fade">
                                      <p:cBhvr>
                                        <p:cTn id="34" dur="500"/>
                                        <p:tgtEl>
                                          <p:spTgt spid="22531">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22531">
                                            <p:txEl>
                                              <p:pRg st="4" end="4"/>
                                            </p:txEl>
                                          </p:spTgt>
                                        </p:tgtEl>
                                        <p:attrNameLst>
                                          <p:attrName>style.visibility</p:attrName>
                                        </p:attrNameLst>
                                      </p:cBhvr>
                                      <p:to>
                                        <p:strVal val="visible"/>
                                      </p:to>
                                    </p:set>
                                    <p:anim calcmode="lin" valueType="num">
                                      <p:cBhvr>
                                        <p:cTn id="39" dur="500" fill="hold"/>
                                        <p:tgtEl>
                                          <p:spTgt spid="22531">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22531">
                                            <p:txEl>
                                              <p:pRg st="4" end="4"/>
                                            </p:txEl>
                                          </p:spTgt>
                                        </p:tgtEl>
                                        <p:attrNameLst>
                                          <p:attrName>ppt_h</p:attrName>
                                        </p:attrNameLst>
                                      </p:cBhvr>
                                      <p:tavLst>
                                        <p:tav tm="0">
                                          <p:val>
                                            <p:fltVal val="0"/>
                                          </p:val>
                                        </p:tav>
                                        <p:tav tm="100000">
                                          <p:val>
                                            <p:strVal val="#ppt_h"/>
                                          </p:val>
                                        </p:tav>
                                      </p:tavLst>
                                    </p:anim>
                                    <p:animEffect transition="in" filter="fade">
                                      <p:cBhvr>
                                        <p:cTn id="41" dur="500"/>
                                        <p:tgtEl>
                                          <p:spTgt spid="22531">
                                            <p:txEl>
                                              <p:pRg st="4" end="4"/>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22531">
                                            <p:txEl>
                                              <p:pRg st="5" end="5"/>
                                            </p:txEl>
                                          </p:spTgt>
                                        </p:tgtEl>
                                        <p:attrNameLst>
                                          <p:attrName>style.visibility</p:attrName>
                                        </p:attrNameLst>
                                      </p:cBhvr>
                                      <p:to>
                                        <p:strVal val="visible"/>
                                      </p:to>
                                    </p:set>
                                    <p:anim calcmode="lin" valueType="num">
                                      <p:cBhvr>
                                        <p:cTn id="46" dur="500" fill="hold"/>
                                        <p:tgtEl>
                                          <p:spTgt spid="22531">
                                            <p:txEl>
                                              <p:pRg st="5" end="5"/>
                                            </p:txEl>
                                          </p:spTgt>
                                        </p:tgtEl>
                                        <p:attrNameLst>
                                          <p:attrName>ppt_w</p:attrName>
                                        </p:attrNameLst>
                                      </p:cBhvr>
                                      <p:tavLst>
                                        <p:tav tm="0">
                                          <p:val>
                                            <p:fltVal val="0"/>
                                          </p:val>
                                        </p:tav>
                                        <p:tav tm="100000">
                                          <p:val>
                                            <p:strVal val="#ppt_w"/>
                                          </p:val>
                                        </p:tav>
                                      </p:tavLst>
                                    </p:anim>
                                    <p:anim calcmode="lin" valueType="num">
                                      <p:cBhvr>
                                        <p:cTn id="47" dur="500" fill="hold"/>
                                        <p:tgtEl>
                                          <p:spTgt spid="22531">
                                            <p:txEl>
                                              <p:pRg st="5" end="5"/>
                                            </p:txEl>
                                          </p:spTgt>
                                        </p:tgtEl>
                                        <p:attrNameLst>
                                          <p:attrName>ppt_h</p:attrName>
                                        </p:attrNameLst>
                                      </p:cBhvr>
                                      <p:tavLst>
                                        <p:tav tm="0">
                                          <p:val>
                                            <p:fltVal val="0"/>
                                          </p:val>
                                        </p:tav>
                                        <p:tav tm="100000">
                                          <p:val>
                                            <p:strVal val="#ppt_h"/>
                                          </p:val>
                                        </p:tav>
                                      </p:tavLst>
                                    </p:anim>
                                    <p:animEffect transition="in" filter="fade">
                                      <p:cBhvr>
                                        <p:cTn id="48" dur="500"/>
                                        <p:tgtEl>
                                          <p:spTgt spid="22531">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22531">
                                            <p:txEl>
                                              <p:pRg st="6" end="6"/>
                                            </p:txEl>
                                          </p:spTgt>
                                        </p:tgtEl>
                                        <p:attrNameLst>
                                          <p:attrName>style.visibility</p:attrName>
                                        </p:attrNameLst>
                                      </p:cBhvr>
                                      <p:to>
                                        <p:strVal val="visible"/>
                                      </p:to>
                                    </p:set>
                                    <p:anim calcmode="lin" valueType="num">
                                      <p:cBhvr>
                                        <p:cTn id="53" dur="500" fill="hold"/>
                                        <p:tgtEl>
                                          <p:spTgt spid="22531">
                                            <p:txEl>
                                              <p:pRg st="6" end="6"/>
                                            </p:txEl>
                                          </p:spTgt>
                                        </p:tgtEl>
                                        <p:attrNameLst>
                                          <p:attrName>ppt_w</p:attrName>
                                        </p:attrNameLst>
                                      </p:cBhvr>
                                      <p:tavLst>
                                        <p:tav tm="0">
                                          <p:val>
                                            <p:fltVal val="0"/>
                                          </p:val>
                                        </p:tav>
                                        <p:tav tm="100000">
                                          <p:val>
                                            <p:strVal val="#ppt_w"/>
                                          </p:val>
                                        </p:tav>
                                      </p:tavLst>
                                    </p:anim>
                                    <p:anim calcmode="lin" valueType="num">
                                      <p:cBhvr>
                                        <p:cTn id="54" dur="500" fill="hold"/>
                                        <p:tgtEl>
                                          <p:spTgt spid="22531">
                                            <p:txEl>
                                              <p:pRg st="6" end="6"/>
                                            </p:txEl>
                                          </p:spTgt>
                                        </p:tgtEl>
                                        <p:attrNameLst>
                                          <p:attrName>ppt_h</p:attrName>
                                        </p:attrNameLst>
                                      </p:cBhvr>
                                      <p:tavLst>
                                        <p:tav tm="0">
                                          <p:val>
                                            <p:fltVal val="0"/>
                                          </p:val>
                                        </p:tav>
                                        <p:tav tm="100000">
                                          <p:val>
                                            <p:strVal val="#ppt_h"/>
                                          </p:val>
                                        </p:tav>
                                      </p:tavLst>
                                    </p:anim>
                                    <p:animEffect transition="in" filter="fade">
                                      <p:cBhvr>
                                        <p:cTn id="55" dur="500"/>
                                        <p:tgtEl>
                                          <p:spTgt spid="22531">
                                            <p:txEl>
                                              <p:pRg st="6" end="6"/>
                                            </p:txEl>
                                          </p:spTgt>
                                        </p:tgtEl>
                                      </p:cBhvr>
                                    </p:animEffect>
                                  </p:childTnLst>
                                </p:cTn>
                              </p:par>
                            </p:childTnLst>
                          </p:cTn>
                        </p:par>
                      </p:childTnLst>
                    </p:cTn>
                  </p:par>
                  <p:par>
                    <p:cTn id="56" fill="hold">
                      <p:stCondLst>
                        <p:cond delay="indefinite"/>
                      </p:stCondLst>
                      <p:childTnLst>
                        <p:par>
                          <p:cTn id="57" fill="hold">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22531">
                                            <p:txEl>
                                              <p:pRg st="8" end="8"/>
                                            </p:txEl>
                                          </p:spTgt>
                                        </p:tgtEl>
                                        <p:attrNameLst>
                                          <p:attrName>style.visibility</p:attrName>
                                        </p:attrNameLst>
                                      </p:cBhvr>
                                      <p:to>
                                        <p:strVal val="visible"/>
                                      </p:to>
                                    </p:set>
                                    <p:anim calcmode="lin" valueType="num">
                                      <p:cBhvr>
                                        <p:cTn id="60" dur="500" fill="hold"/>
                                        <p:tgtEl>
                                          <p:spTgt spid="22531">
                                            <p:txEl>
                                              <p:pRg st="8" end="8"/>
                                            </p:txEl>
                                          </p:spTgt>
                                        </p:tgtEl>
                                        <p:attrNameLst>
                                          <p:attrName>ppt_w</p:attrName>
                                        </p:attrNameLst>
                                      </p:cBhvr>
                                      <p:tavLst>
                                        <p:tav tm="0">
                                          <p:val>
                                            <p:fltVal val="0"/>
                                          </p:val>
                                        </p:tav>
                                        <p:tav tm="100000">
                                          <p:val>
                                            <p:strVal val="#ppt_w"/>
                                          </p:val>
                                        </p:tav>
                                      </p:tavLst>
                                    </p:anim>
                                    <p:anim calcmode="lin" valueType="num">
                                      <p:cBhvr>
                                        <p:cTn id="61" dur="500" fill="hold"/>
                                        <p:tgtEl>
                                          <p:spTgt spid="22531">
                                            <p:txEl>
                                              <p:pRg st="8" end="8"/>
                                            </p:txEl>
                                          </p:spTgt>
                                        </p:tgtEl>
                                        <p:attrNameLst>
                                          <p:attrName>ppt_h</p:attrName>
                                        </p:attrNameLst>
                                      </p:cBhvr>
                                      <p:tavLst>
                                        <p:tav tm="0">
                                          <p:val>
                                            <p:fltVal val="0"/>
                                          </p:val>
                                        </p:tav>
                                        <p:tav tm="100000">
                                          <p:val>
                                            <p:strVal val="#ppt_h"/>
                                          </p:val>
                                        </p:tav>
                                      </p:tavLst>
                                    </p:anim>
                                    <p:animEffect transition="in" filter="fade">
                                      <p:cBhvr>
                                        <p:cTn id="62" dur="500"/>
                                        <p:tgtEl>
                                          <p:spTgt spid="2253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9144000" cy="6858000"/>
          </a:xfrm>
          <a:solidFill>
            <a:srgbClr val="FF0000"/>
          </a:solidFill>
        </p:spPr>
        <p:txBody>
          <a:bodyPr>
            <a:normAutofit/>
          </a:bodyPr>
          <a:lstStyle/>
          <a:p>
            <a:pPr algn="ctr">
              <a:buNone/>
            </a:pPr>
            <a:endParaRPr lang="hr-HR" sz="8800" dirty="0" smtClean="0"/>
          </a:p>
          <a:p>
            <a:pPr algn="ctr">
              <a:buNone/>
            </a:pPr>
            <a:r>
              <a:rPr lang="hr-HR" sz="8800" dirty="0" smtClean="0"/>
              <a:t>ZAŠTO </a:t>
            </a:r>
          </a:p>
          <a:p>
            <a:pPr algn="ctr">
              <a:buNone/>
            </a:pPr>
            <a:r>
              <a:rPr lang="hr-HR" sz="8800" dirty="0" smtClean="0"/>
              <a:t>UČENICI NISU MOTIVIRANI?</a:t>
            </a:r>
            <a:endParaRPr lang="hr-HR" sz="8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868346"/>
          </a:xfrm>
        </p:spPr>
        <p:txBody>
          <a:bodyPr/>
          <a:lstStyle/>
          <a:p>
            <a:r>
              <a:rPr lang="hr-HR" b="1" u="sng" dirty="0" smtClean="0">
                <a:solidFill>
                  <a:srgbClr val="FF0000"/>
                </a:solidFill>
              </a:rPr>
              <a:t>Zašto ovaj kolegij?</a:t>
            </a:r>
            <a:endParaRPr lang="hr-HR" b="1" u="sng" dirty="0">
              <a:solidFill>
                <a:srgbClr val="FF0000"/>
              </a:solidFill>
            </a:endParaRPr>
          </a:p>
        </p:txBody>
      </p:sp>
      <p:sp>
        <p:nvSpPr>
          <p:cNvPr id="3" name="Rezervirano mjesto sadržaja 2"/>
          <p:cNvSpPr>
            <a:spLocks noGrp="1"/>
          </p:cNvSpPr>
          <p:nvPr>
            <p:ph idx="1"/>
          </p:nvPr>
        </p:nvSpPr>
        <p:spPr/>
        <p:txBody>
          <a:bodyPr>
            <a:normAutofit fontScale="85000" lnSpcReduction="20000"/>
          </a:bodyPr>
          <a:lstStyle/>
          <a:p>
            <a:r>
              <a:rPr lang="hr-HR" dirty="0" smtClean="0">
                <a:latin typeface="Times New Roman" pitchFamily="18" charset="0"/>
                <a:ea typeface="Calibri" pitchFamily="34" charset="0"/>
                <a:cs typeface="Times New Roman" pitchFamily="18" charset="0"/>
              </a:rPr>
              <a:t>Sposobnost učitelja da organiziraju razred i upravljaju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anjem svojih učenika je</a:t>
            </a:r>
          </a:p>
          <a:p>
            <a:pPr>
              <a:buNone/>
            </a:pPr>
            <a:r>
              <a:rPr lang="hr-HR" dirty="0" smtClean="0">
                <a:latin typeface="Times New Roman" pitchFamily="18" charset="0"/>
                <a:ea typeface="Calibri" pitchFamily="34" charset="0"/>
                <a:cs typeface="Times New Roman" pitchFamily="18" charset="0"/>
              </a:rPr>
              <a:t>	-  </a:t>
            </a:r>
            <a:r>
              <a:rPr lang="hr-HR" b="1" dirty="0" smtClean="0">
                <a:latin typeface="Times New Roman" pitchFamily="18" charset="0"/>
                <a:ea typeface="Calibri" pitchFamily="34" charset="0"/>
                <a:cs typeface="Times New Roman" pitchFamily="18" charset="0"/>
              </a:rPr>
              <a:t>temelj pozitivnih postignuća </a:t>
            </a:r>
            <a:r>
              <a:rPr lang="hr-HR" dirty="0" smtClean="0">
                <a:latin typeface="Times New Roman" pitchFamily="18" charset="0"/>
                <a:ea typeface="Calibri" pitchFamily="34" charset="0"/>
                <a:cs typeface="Times New Roman" pitchFamily="18" charset="0"/>
              </a:rPr>
              <a:t>učenika. </a:t>
            </a:r>
            <a:r>
              <a:rPr lang="hr-HR" sz="1600" dirty="0" smtClean="0">
                <a:latin typeface="Times New Roman" pitchFamily="18" charset="0"/>
                <a:ea typeface="Calibri" pitchFamily="34" charset="0"/>
                <a:cs typeface="Times New Roman" pitchFamily="18" charset="0"/>
              </a:rPr>
              <a:t>(</a:t>
            </a:r>
            <a:r>
              <a:rPr lang="hr-HR" sz="1600" dirty="0" err="1" smtClean="0">
                <a:latin typeface="Times New Roman" pitchFamily="18" charset="0"/>
                <a:ea typeface="Calibri" pitchFamily="34" charset="0"/>
                <a:cs typeface="Times New Roman" pitchFamily="18" charset="0"/>
              </a:rPr>
              <a:t>Emmer</a:t>
            </a:r>
            <a:r>
              <a:rPr lang="hr-HR" sz="1600" dirty="0" smtClean="0">
                <a:latin typeface="Times New Roman" pitchFamily="18" charset="0"/>
                <a:ea typeface="Calibri" pitchFamily="34" charset="0"/>
                <a:cs typeface="Times New Roman" pitchFamily="18" charset="0"/>
              </a:rPr>
              <a:t> i </a:t>
            </a:r>
            <a:r>
              <a:rPr lang="hr-HR" sz="1600" dirty="0" err="1" smtClean="0">
                <a:latin typeface="Times New Roman" pitchFamily="18" charset="0"/>
                <a:ea typeface="Calibri" pitchFamily="34" charset="0"/>
                <a:cs typeface="Times New Roman" pitchFamily="18" charset="0"/>
              </a:rPr>
              <a:t>Stough</a:t>
            </a:r>
            <a:r>
              <a:rPr lang="hr-HR" sz="1600" dirty="0" smtClean="0">
                <a:latin typeface="Times New Roman" pitchFamily="18" charset="0"/>
                <a:ea typeface="Calibri" pitchFamily="34" charset="0"/>
                <a:cs typeface="Times New Roman" pitchFamily="18" charset="0"/>
              </a:rPr>
              <a:t>, 2001).</a:t>
            </a:r>
          </a:p>
          <a:p>
            <a:pPr>
              <a:buNone/>
            </a:pPr>
            <a:r>
              <a:rPr lang="hr-HR" dirty="0" smtClean="0">
                <a:latin typeface="Times New Roman" pitchFamily="18" charset="0"/>
                <a:ea typeface="Calibri" pitchFamily="34" charset="0"/>
                <a:cs typeface="Times New Roman" pitchFamily="18" charset="0"/>
              </a:rPr>
              <a:t>	- </a:t>
            </a:r>
            <a:r>
              <a:rPr lang="hr-HR" b="1" dirty="0" smtClean="0">
                <a:latin typeface="Times New Roman" pitchFamily="18" charset="0"/>
                <a:ea typeface="Calibri" pitchFamily="34" charset="0"/>
                <a:cs typeface="Times New Roman" pitchFamily="18" charset="0"/>
              </a:rPr>
              <a:t>izdržljivost novih učit</a:t>
            </a:r>
            <a:r>
              <a:rPr lang="hr-HR" dirty="0" smtClean="0">
                <a:latin typeface="Times New Roman" pitchFamily="18" charset="0"/>
                <a:ea typeface="Calibri" pitchFamily="34" charset="0"/>
                <a:cs typeface="Times New Roman" pitchFamily="18" charset="0"/>
              </a:rPr>
              <a:t>elja u njihovoj nastavnoj karijeri. </a:t>
            </a:r>
            <a:r>
              <a:rPr lang="hr-HR" sz="1900" dirty="0" smtClean="0">
                <a:latin typeface="Times New Roman" pitchFamily="18" charset="0"/>
                <a:ea typeface="Calibri" pitchFamily="34" charset="0"/>
                <a:cs typeface="Times New Roman" pitchFamily="18" charset="0"/>
              </a:rPr>
              <a:t>(</a:t>
            </a:r>
            <a:r>
              <a:rPr lang="hr-HR" sz="1900" dirty="0" err="1" smtClean="0">
                <a:latin typeface="Times New Roman" pitchFamily="18" charset="0"/>
                <a:ea typeface="Calibri" pitchFamily="34" charset="0"/>
                <a:cs typeface="Times New Roman" pitchFamily="18" charset="0"/>
              </a:rPr>
              <a:t>Ingersoll</a:t>
            </a:r>
            <a:r>
              <a:rPr lang="hr-HR" sz="1900" dirty="0" smtClean="0">
                <a:latin typeface="Times New Roman" pitchFamily="18" charset="0"/>
                <a:ea typeface="Calibri" pitchFamily="34" charset="0"/>
                <a:cs typeface="Times New Roman" pitchFamily="18" charset="0"/>
              </a:rPr>
              <a:t> i Smith, 2003.)</a:t>
            </a:r>
          </a:p>
          <a:p>
            <a:r>
              <a:rPr lang="hr-HR" dirty="0" smtClean="0">
                <a:latin typeface="Times New Roman" pitchFamily="18" charset="0"/>
                <a:ea typeface="Calibri" pitchFamily="34" charset="0"/>
                <a:cs typeface="Times New Roman" pitchFamily="18" charset="0"/>
              </a:rPr>
              <a:t>Novi učitelji izražavaju zabrinutost zbog nedostatka efikasnih sredstava no</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enja sa značajnim remetilačkim pona</a:t>
            </a:r>
            <a:r>
              <a:rPr lang="hr-HR" dirty="0" smtClean="0">
                <a:ea typeface="Calibri" pitchFamily="34" charset="0"/>
                <a:cs typeface="Times New Roman" pitchFamily="18" charset="0"/>
              </a:rPr>
              <a:t>š</a:t>
            </a:r>
            <a:r>
              <a:rPr lang="hr-HR" dirty="0" smtClean="0">
                <a:latin typeface="Times New Roman" pitchFamily="18" charset="0"/>
                <a:ea typeface="Calibri" pitchFamily="34" charset="0"/>
                <a:cs typeface="Times New Roman" pitchFamily="18" charset="0"/>
              </a:rPr>
              <a:t>anjem učenika </a:t>
            </a:r>
            <a:r>
              <a:rPr lang="hr-HR" sz="2100" dirty="0" smtClean="0">
                <a:latin typeface="Times New Roman" pitchFamily="18" charset="0"/>
                <a:ea typeface="Calibri" pitchFamily="34" charset="0"/>
                <a:cs typeface="Times New Roman" pitchFamily="18" charset="0"/>
              </a:rPr>
              <a:t>(</a:t>
            </a:r>
            <a:r>
              <a:rPr lang="hr-HR" sz="2100" dirty="0" err="1" smtClean="0">
                <a:latin typeface="Times New Roman" pitchFamily="18" charset="0"/>
                <a:ea typeface="Calibri" pitchFamily="34" charset="0"/>
                <a:cs typeface="Times New Roman" pitchFamily="18" charset="0"/>
              </a:rPr>
              <a:t>Browers</a:t>
            </a:r>
            <a:r>
              <a:rPr lang="hr-HR" sz="2100" dirty="0" smtClean="0">
                <a:latin typeface="Times New Roman" pitchFamily="18" charset="0"/>
                <a:ea typeface="Calibri" pitchFamily="34" charset="0"/>
                <a:cs typeface="Times New Roman" pitchFamily="18" charset="0"/>
              </a:rPr>
              <a:t> i </a:t>
            </a:r>
            <a:r>
              <a:rPr lang="hr-HR" sz="2100" dirty="0" err="1" smtClean="0">
                <a:latin typeface="Times New Roman" pitchFamily="18" charset="0"/>
                <a:ea typeface="Calibri" pitchFamily="34" charset="0"/>
                <a:cs typeface="Times New Roman" pitchFamily="18" charset="0"/>
              </a:rPr>
              <a:t>Tomic</a:t>
            </a:r>
            <a:r>
              <a:rPr lang="hr-HR" sz="2100" dirty="0" smtClean="0">
                <a:latin typeface="Times New Roman" pitchFamily="18" charset="0"/>
                <a:ea typeface="Calibri" pitchFamily="34" charset="0"/>
                <a:cs typeface="Times New Roman" pitchFamily="18" charset="0"/>
              </a:rPr>
              <a:t>, 2000). </a:t>
            </a:r>
          </a:p>
          <a:p>
            <a:pPr>
              <a:buNone/>
            </a:pPr>
            <a:r>
              <a:rPr lang="hr-HR" dirty="0" smtClean="0">
                <a:latin typeface="Times New Roman" pitchFamily="18" charset="0"/>
                <a:ea typeface="Calibri" pitchFamily="34" charset="0"/>
                <a:cs typeface="Times New Roman" pitchFamily="18" charset="0"/>
              </a:rPr>
              <a:t>	- struktura razreda; veliki razredi; više učenika s problemima, …</a:t>
            </a:r>
          </a:p>
          <a:p>
            <a:r>
              <a:rPr lang="hr-HR" b="1" dirty="0" smtClean="0">
                <a:latin typeface="Times New Roman" pitchFamily="18" charset="0"/>
                <a:ea typeface="Calibri" pitchFamily="34" charset="0"/>
                <a:cs typeface="Times New Roman" pitchFamily="18" charset="0"/>
              </a:rPr>
              <a:t>Prevencija i priprema </a:t>
            </a:r>
            <a:endParaRPr lang="hr-HR" b="1" dirty="0" smtClean="0">
              <a:ea typeface="Calibri" pitchFamily="34" charset="0"/>
              <a:cs typeface="Times New Roman" pitchFamily="18" charset="0"/>
            </a:endParaRPr>
          </a:p>
          <a:p>
            <a:endParaRPr lang="hr-H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7239000" cy="785786"/>
          </a:xfrm>
        </p:spPr>
        <p:txBody>
          <a:bodyPr/>
          <a:lstStyle/>
          <a:p>
            <a:r>
              <a:rPr lang="hr-HR" dirty="0" smtClean="0"/>
              <a:t>1</a:t>
            </a:r>
            <a:endParaRPr lang="hr-HR" dirty="0"/>
          </a:p>
        </p:txBody>
      </p:sp>
      <p:sp>
        <p:nvSpPr>
          <p:cNvPr id="3" name="Rezervirano mjesto sadržaja 2"/>
          <p:cNvSpPr>
            <a:spLocks noGrp="1"/>
          </p:cNvSpPr>
          <p:nvPr>
            <p:ph idx="1"/>
          </p:nvPr>
        </p:nvSpPr>
        <p:spPr>
          <a:xfrm>
            <a:off x="457200" y="908720"/>
            <a:ext cx="8147248" cy="5547016"/>
          </a:xfrm>
        </p:spPr>
        <p:txBody>
          <a:bodyPr>
            <a:normAutofit fontScale="92500" lnSpcReduction="10000"/>
          </a:bodyPr>
          <a:lstStyle/>
          <a:p>
            <a:r>
              <a:rPr lang="hr-HR" dirty="0" smtClean="0"/>
              <a:t> Zadatak </a:t>
            </a:r>
            <a:r>
              <a:rPr lang="hr-HR" dirty="0"/>
              <a:t>je </a:t>
            </a:r>
            <a:r>
              <a:rPr lang="hr-HR" dirty="0" smtClean="0"/>
              <a:t>pretežak/prelagan  </a:t>
            </a:r>
            <a:endParaRPr lang="hr-HR" dirty="0"/>
          </a:p>
          <a:p>
            <a:r>
              <a:rPr lang="hr-HR" dirty="0"/>
              <a:t> Zadatak nije adekvatan/primjeren za veći broj učenika.  </a:t>
            </a:r>
          </a:p>
          <a:p>
            <a:r>
              <a:rPr lang="hr-HR" dirty="0"/>
              <a:t> Ometa ih netko tko sjedi blizu njih.  </a:t>
            </a:r>
          </a:p>
          <a:p>
            <a:r>
              <a:rPr lang="hr-HR" dirty="0"/>
              <a:t> Rastrzani su zbog nekog događaja u kući ili susjedstvu. </a:t>
            </a:r>
            <a:r>
              <a:rPr lang="hr-HR" dirty="0" smtClean="0"/>
              <a:t>   </a:t>
            </a:r>
            <a:endParaRPr lang="hr-HR" dirty="0"/>
          </a:p>
          <a:p>
            <a:r>
              <a:rPr lang="hr-HR" dirty="0"/>
              <a:t> Zadatak je </a:t>
            </a:r>
            <a:r>
              <a:rPr lang="hr-HR" dirty="0" err="1"/>
              <a:t>dooooosadan</a:t>
            </a:r>
            <a:r>
              <a:rPr lang="hr-HR" dirty="0"/>
              <a:t>.  </a:t>
            </a:r>
          </a:p>
          <a:p>
            <a:r>
              <a:rPr lang="hr-HR" dirty="0" err="1" smtClean="0"/>
              <a:t>Perfekcionisti</a:t>
            </a:r>
            <a:r>
              <a:rPr lang="hr-HR" dirty="0" smtClean="0"/>
              <a:t> </a:t>
            </a:r>
            <a:r>
              <a:rPr lang="hr-HR" dirty="0"/>
              <a:t>su i boje se neuspjeha/pogreške  </a:t>
            </a:r>
          </a:p>
          <a:p>
            <a:r>
              <a:rPr lang="hr-HR" dirty="0"/>
              <a:t> Bolesni su.  </a:t>
            </a:r>
          </a:p>
          <a:p>
            <a:r>
              <a:rPr lang="hr-HR" dirty="0"/>
              <a:t> Žive u kulturnoj sredini čije vrijednosti nisu identične onima u školi.  </a:t>
            </a:r>
          </a:p>
          <a:p>
            <a:endParaRPr lang="hr-HR" dirty="0"/>
          </a:p>
        </p:txBody>
      </p:sp>
      <p:sp>
        <p:nvSpPr>
          <p:cNvPr id="4" name="Rezervirano mjesto datuma 3"/>
          <p:cNvSpPr>
            <a:spLocks noGrp="1"/>
          </p:cNvSpPr>
          <p:nvPr>
            <p:ph type="dt" sz="half" idx="10"/>
          </p:nvPr>
        </p:nvSpPr>
        <p:spPr/>
        <p:txBody>
          <a:bodyPr/>
          <a:lstStyle/>
          <a:p>
            <a:fld id="{86EAB534-0749-4AC7-ADA5-7437EDD582E4}" type="datetime1">
              <a:rPr lang="sr-Latn-CS" smtClean="0"/>
              <a:pPr/>
              <a:t>26.1.2013</a:t>
            </a:fld>
            <a:endParaRPr lang="hr-HR"/>
          </a:p>
        </p:txBody>
      </p:sp>
      <p:sp>
        <p:nvSpPr>
          <p:cNvPr id="5" name="Rezervirano mjesto broja slajda 4"/>
          <p:cNvSpPr>
            <a:spLocks noGrp="1"/>
          </p:cNvSpPr>
          <p:nvPr>
            <p:ph type="sldNum" sz="quarter" idx="12"/>
          </p:nvPr>
        </p:nvSpPr>
        <p:spPr/>
        <p:txBody>
          <a:bodyPr/>
          <a:lstStyle/>
          <a:p>
            <a:fld id="{C4F396A8-B14A-48A9-9CF5-9D8578B52F53}" type="slidenum">
              <a:rPr lang="hr-HR" smtClean="0"/>
              <a:pPr/>
              <a:t>30</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7239000" cy="857224"/>
          </a:xfrm>
        </p:spPr>
        <p:txBody>
          <a:bodyPr/>
          <a:lstStyle/>
          <a:p>
            <a:r>
              <a:rPr lang="hr-HR" dirty="0" smtClean="0"/>
              <a:t>2</a:t>
            </a:r>
            <a:endParaRPr lang="hr-HR" dirty="0"/>
          </a:p>
        </p:txBody>
      </p:sp>
      <p:sp>
        <p:nvSpPr>
          <p:cNvPr id="3" name="Rezervirano mjesto sadržaja 2"/>
          <p:cNvSpPr>
            <a:spLocks noGrp="1"/>
          </p:cNvSpPr>
          <p:nvPr>
            <p:ph idx="1"/>
          </p:nvPr>
        </p:nvSpPr>
        <p:spPr>
          <a:xfrm>
            <a:off x="142844" y="1000108"/>
            <a:ext cx="9001156" cy="5072098"/>
          </a:xfrm>
        </p:spPr>
        <p:txBody>
          <a:bodyPr>
            <a:noAutofit/>
          </a:bodyPr>
          <a:lstStyle/>
          <a:p>
            <a:r>
              <a:rPr lang="hr-HR" sz="2200" dirty="0"/>
              <a:t>Treba im posebna pomoć u školskom radu a ne primaju (nemaju) je.  </a:t>
            </a:r>
          </a:p>
          <a:p>
            <a:r>
              <a:rPr lang="hr-HR" sz="2200" dirty="0"/>
              <a:t> Trebaju im aktivnosti koje ih potiču na aktivnost, a u razredu se očekuje da rade tiho i pasivno.  </a:t>
            </a:r>
          </a:p>
          <a:p>
            <a:r>
              <a:rPr lang="hr-HR" sz="2200" dirty="0"/>
              <a:t> Nedostaje im pouzdanja, povjerenja.  </a:t>
            </a:r>
          </a:p>
          <a:p>
            <a:r>
              <a:rPr lang="hr-HR" sz="2200" dirty="0"/>
              <a:t> Imaju nerealne ciljeve.   </a:t>
            </a:r>
          </a:p>
          <a:p>
            <a:r>
              <a:rPr lang="hr-HR" sz="2200" dirty="0"/>
              <a:t> Ne uočavaju vezu između svakodnevnog rada sada i uspjeha u budućnosti (kojeg bi imali).  </a:t>
            </a:r>
          </a:p>
          <a:p>
            <a:r>
              <a:rPr lang="hr-HR" sz="2200" dirty="0"/>
              <a:t> Ponuđena priznanja (pohvale, nagrade) im nisu privlačne.    </a:t>
            </a:r>
          </a:p>
          <a:p>
            <a:r>
              <a:rPr lang="hr-HR" sz="2200" dirty="0"/>
              <a:t> Imaju malo ili nimalo radoznalosti/zanimanja za sadržaj </a:t>
            </a:r>
            <a:r>
              <a:rPr lang="hr-HR" sz="2200" dirty="0" smtClean="0"/>
              <a:t>nastavnog </a:t>
            </a:r>
            <a:r>
              <a:rPr lang="hr-HR" sz="2200" dirty="0"/>
              <a:t>rada.  </a:t>
            </a:r>
          </a:p>
          <a:p>
            <a:r>
              <a:rPr lang="hr-HR" sz="2200" dirty="0"/>
              <a:t> Nemaju uspostavljen odnos (malo komuniciraju) sa svojim razrednim drugovima.  </a:t>
            </a:r>
          </a:p>
          <a:p>
            <a:r>
              <a:rPr lang="hr-HR" sz="2200" dirty="0"/>
              <a:t> Osjećaju, zamjećuju da njihovim </a:t>
            </a:r>
            <a:r>
              <a:rPr lang="hr-HR" sz="2200" dirty="0" smtClean="0"/>
              <a:t>nastavnima </a:t>
            </a:r>
            <a:r>
              <a:rPr lang="hr-HR" sz="2200" dirty="0"/>
              <a:t>nije stalo do njih.  </a:t>
            </a:r>
          </a:p>
          <a:p>
            <a:r>
              <a:rPr lang="hr-HR" sz="2200" dirty="0"/>
              <a:t> Stil učenja i podjela zadataka je sasvim različit od preferiranog.  </a:t>
            </a:r>
          </a:p>
        </p:txBody>
      </p:sp>
      <p:sp>
        <p:nvSpPr>
          <p:cNvPr id="4" name="Rezervirano mjesto datuma 3"/>
          <p:cNvSpPr>
            <a:spLocks noGrp="1"/>
          </p:cNvSpPr>
          <p:nvPr>
            <p:ph type="dt" sz="half" idx="10"/>
          </p:nvPr>
        </p:nvSpPr>
        <p:spPr/>
        <p:txBody>
          <a:bodyPr/>
          <a:lstStyle/>
          <a:p>
            <a:fld id="{8996A74F-BFE1-4245-BE08-304AACCD39D5}" type="datetime1">
              <a:rPr lang="sr-Latn-CS" smtClean="0"/>
              <a:pPr/>
              <a:t>26.1.2013</a:t>
            </a:fld>
            <a:endParaRPr lang="hr-HR"/>
          </a:p>
        </p:txBody>
      </p:sp>
      <p:sp>
        <p:nvSpPr>
          <p:cNvPr id="5" name="Rezervirano mjesto broja slajda 4"/>
          <p:cNvSpPr>
            <a:spLocks noGrp="1"/>
          </p:cNvSpPr>
          <p:nvPr>
            <p:ph type="sldNum" sz="quarter" idx="12"/>
          </p:nvPr>
        </p:nvSpPr>
        <p:spPr/>
        <p:txBody>
          <a:bodyPr/>
          <a:lstStyle/>
          <a:p>
            <a:fld id="{C4F396A8-B14A-48A9-9CF5-9D8578B52F53}" type="slidenum">
              <a:rPr lang="hr-HR" smtClean="0"/>
              <a:pPr/>
              <a:t>31</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circle(in)">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6" presetClass="entr" presetSubtype="16"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circle(in)">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7239000" cy="714372"/>
          </a:xfrm>
        </p:spPr>
        <p:txBody>
          <a:bodyPr>
            <a:normAutofit fontScale="90000"/>
          </a:bodyPr>
          <a:lstStyle/>
          <a:p>
            <a:r>
              <a:rPr lang="hr-HR" dirty="0" smtClean="0"/>
              <a:t>3</a:t>
            </a:r>
            <a:endParaRPr lang="hr-HR" dirty="0"/>
          </a:p>
        </p:txBody>
      </p:sp>
      <p:sp>
        <p:nvSpPr>
          <p:cNvPr id="3" name="Rezervirano mjesto sadržaja 2"/>
          <p:cNvSpPr>
            <a:spLocks noGrp="1"/>
          </p:cNvSpPr>
          <p:nvPr>
            <p:ph idx="1"/>
          </p:nvPr>
        </p:nvSpPr>
        <p:spPr>
          <a:xfrm>
            <a:off x="457200" y="785794"/>
            <a:ext cx="7543824" cy="5669942"/>
          </a:xfrm>
        </p:spPr>
        <p:txBody>
          <a:bodyPr>
            <a:normAutofit fontScale="70000" lnSpcReduction="20000"/>
          </a:bodyPr>
          <a:lstStyle/>
          <a:p>
            <a:r>
              <a:rPr lang="hr-HR" dirty="0"/>
              <a:t>Nedostatak predznanja </a:t>
            </a:r>
            <a:r>
              <a:rPr lang="hr-HR" dirty="0" smtClean="0"/>
              <a:t>– vještina da </a:t>
            </a:r>
            <a:r>
              <a:rPr lang="hr-HR" dirty="0"/>
              <a:t>izrade zadataka uspješno.  </a:t>
            </a:r>
          </a:p>
          <a:p>
            <a:r>
              <a:rPr lang="hr-HR" dirty="0"/>
              <a:t> Njihovi </a:t>
            </a:r>
            <a:r>
              <a:rPr lang="hr-HR" dirty="0" smtClean="0"/>
              <a:t>vršnjaci ih zadirkuju </a:t>
            </a:r>
            <a:r>
              <a:rPr lang="hr-HR" dirty="0"/>
              <a:t>(ismijavaju, rugaju) zbog njihova školskog uspjeha.  </a:t>
            </a:r>
          </a:p>
          <a:p>
            <a:r>
              <a:rPr lang="hr-HR" dirty="0"/>
              <a:t> Nema dugoročnog planiranja u svom obiteljskom krugu.  </a:t>
            </a:r>
          </a:p>
          <a:p>
            <a:r>
              <a:rPr lang="hr-HR" dirty="0"/>
              <a:t> Umorni su od stalnog ukazivanja što moraju činiti.   </a:t>
            </a:r>
          </a:p>
          <a:p>
            <a:r>
              <a:rPr lang="hr-HR" dirty="0"/>
              <a:t>Nemaju plan upravljanja (organizacije) vremena, materijala ili zadataka </a:t>
            </a:r>
          </a:p>
          <a:p>
            <a:r>
              <a:rPr lang="hr-HR" dirty="0"/>
              <a:t> Zadatak nije relevantan njihovim potrebama.  </a:t>
            </a:r>
          </a:p>
          <a:p>
            <a:r>
              <a:rPr lang="hr-HR" dirty="0"/>
              <a:t> Zadatak je relevantan njihovim potrebama, ali učenici ga tako ne doživljavaju, </a:t>
            </a:r>
            <a:r>
              <a:rPr lang="hr-HR" dirty="0" smtClean="0"/>
              <a:t>ne razumiju</a:t>
            </a:r>
            <a:r>
              <a:rPr lang="hr-HR" dirty="0"/>
              <a:t>.  </a:t>
            </a:r>
          </a:p>
          <a:p>
            <a:r>
              <a:rPr lang="hr-HR" dirty="0"/>
              <a:t> Nemaju dovoljno prethodnih znanja da bi povezali sadašnji sa prethodnim sadržajem </a:t>
            </a:r>
          </a:p>
          <a:p>
            <a:r>
              <a:rPr lang="hr-HR" dirty="0"/>
              <a:t> Imaju poteškoće u čitanju i pisanju da bi radili dovoljno brzo i efikasno (spretno, učinkovito).  </a:t>
            </a:r>
          </a:p>
          <a:p>
            <a:r>
              <a:rPr lang="hr-HR" dirty="0"/>
              <a:t> Nitko u </a:t>
            </a:r>
            <a:r>
              <a:rPr lang="hr-HR" dirty="0" smtClean="0"/>
              <a:t>roditeljskom domu </a:t>
            </a:r>
            <a:r>
              <a:rPr lang="hr-HR" dirty="0"/>
              <a:t>ne ističe potrebu da u školi budu dobri (rade efikasno).  </a:t>
            </a:r>
          </a:p>
        </p:txBody>
      </p:sp>
      <p:sp>
        <p:nvSpPr>
          <p:cNvPr id="4" name="Rezervirano mjesto datuma 3"/>
          <p:cNvSpPr>
            <a:spLocks noGrp="1"/>
          </p:cNvSpPr>
          <p:nvPr>
            <p:ph type="dt" sz="half" idx="10"/>
          </p:nvPr>
        </p:nvSpPr>
        <p:spPr/>
        <p:txBody>
          <a:bodyPr/>
          <a:lstStyle/>
          <a:p>
            <a:fld id="{1438210F-3659-4F04-A359-12142370AA9A}" type="datetime1">
              <a:rPr lang="sr-Latn-CS" smtClean="0"/>
              <a:pPr/>
              <a:t>26.1.2013</a:t>
            </a:fld>
            <a:endParaRPr lang="hr-HR"/>
          </a:p>
        </p:txBody>
      </p:sp>
      <p:sp>
        <p:nvSpPr>
          <p:cNvPr id="5" name="Rezervirano mjesto broja slajda 4"/>
          <p:cNvSpPr>
            <a:spLocks noGrp="1"/>
          </p:cNvSpPr>
          <p:nvPr>
            <p:ph type="sldNum" sz="quarter" idx="12"/>
          </p:nvPr>
        </p:nvSpPr>
        <p:spPr/>
        <p:txBody>
          <a:bodyPr/>
          <a:lstStyle/>
          <a:p>
            <a:fld id="{C4F396A8-B14A-48A9-9CF5-9D8578B52F53}" type="slidenum">
              <a:rPr lang="hr-HR" smtClean="0"/>
              <a:pPr/>
              <a:t>32</a:t>
            </a:fld>
            <a:endParaRPr lang="hr-H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4)">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4)">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heel(4)">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heel(4)">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heel(4)">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1"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heel(4)">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1"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heel(4)">
                                      <p:cBhvr>
                                        <p:cTn id="47" dur="20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1" presetClass="entr" presetSubtype="4"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heel(4)">
                                      <p:cBhvr>
                                        <p:cTn id="52"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dirty="0" smtClean="0"/>
              <a:t>Deset načina za povećanje učenikove motivacije </a:t>
            </a:r>
            <a:r>
              <a:rPr lang="hr-HR" sz="2700" dirty="0" smtClean="0"/>
              <a:t> </a:t>
            </a:r>
            <a:endParaRPr lang="hr-HR" sz="2700" dirty="0"/>
          </a:p>
        </p:txBody>
      </p:sp>
      <p:sp>
        <p:nvSpPr>
          <p:cNvPr id="3" name="Rezervirano mjesto sadržaja 2"/>
          <p:cNvSpPr>
            <a:spLocks noGrp="1"/>
          </p:cNvSpPr>
          <p:nvPr>
            <p:ph idx="1"/>
          </p:nvPr>
        </p:nvSpPr>
        <p:spPr/>
        <p:txBody>
          <a:bodyPr>
            <a:normAutofit fontScale="77500" lnSpcReduction="20000"/>
          </a:bodyPr>
          <a:lstStyle/>
          <a:p>
            <a:pPr marL="514350" indent="-514350">
              <a:buAutoNum type="arabicPeriod"/>
            </a:pPr>
            <a:r>
              <a:rPr lang="hr-HR" dirty="0" smtClean="0"/>
              <a:t>Osigurati ugodnu atmosferu  i zajednicu učenika  </a:t>
            </a:r>
          </a:p>
          <a:p>
            <a:pPr marL="514350" indent="-514350">
              <a:buAutoNum type="arabicPeriod"/>
            </a:pPr>
            <a:r>
              <a:rPr lang="hr-HR" dirty="0" smtClean="0"/>
              <a:t>Napraviti profil učenika  </a:t>
            </a:r>
          </a:p>
          <a:p>
            <a:pPr>
              <a:buNone/>
            </a:pPr>
            <a:r>
              <a:rPr lang="hr-HR" dirty="0" smtClean="0"/>
              <a:t>3.    Poticati okruženje koje je pozitivno i podupire učenje  </a:t>
            </a:r>
          </a:p>
          <a:p>
            <a:pPr marL="514350" indent="-514350">
              <a:buAutoNum type="arabicPeriod" startAt="4"/>
            </a:pPr>
            <a:r>
              <a:rPr lang="hr-HR" sz="2800" dirty="0" smtClean="0"/>
              <a:t>Postaviti jasne ciljeve i pomoći učenicima u postavljanju njihovih </a:t>
            </a:r>
          </a:p>
          <a:p>
            <a:pPr marL="514350" indent="-514350">
              <a:buNone/>
            </a:pPr>
            <a:r>
              <a:rPr lang="hr-HR" sz="2800" dirty="0" smtClean="0"/>
              <a:t>         ciljeva  </a:t>
            </a:r>
          </a:p>
          <a:p>
            <a:pPr>
              <a:buNone/>
            </a:pPr>
            <a:r>
              <a:rPr lang="hr-HR" sz="2800" dirty="0" smtClean="0"/>
              <a:t>5.     Poticati učenike da razvijaju unutarnje motive.   </a:t>
            </a:r>
          </a:p>
          <a:p>
            <a:pPr>
              <a:buNone/>
            </a:pPr>
            <a:r>
              <a:rPr lang="hr-HR" dirty="0" smtClean="0"/>
              <a:t>6.    Biti srdačan i kreativan nastavnik  </a:t>
            </a:r>
          </a:p>
          <a:p>
            <a:pPr marL="514350" indent="-514350">
              <a:buAutoNum type="arabicPeriod" startAt="7"/>
            </a:pPr>
            <a:r>
              <a:rPr lang="hr-HR" sz="2800" dirty="0" smtClean="0"/>
              <a:t>Prikazati organizaciju, smislenost i relevantnost materijala</a:t>
            </a:r>
          </a:p>
          <a:p>
            <a:pPr marL="514350" indent="-514350">
              <a:buNone/>
            </a:pPr>
            <a:r>
              <a:rPr lang="hr-HR" sz="2800" dirty="0" smtClean="0"/>
              <a:t>        predmeta  </a:t>
            </a:r>
          </a:p>
          <a:p>
            <a:pPr>
              <a:buNone/>
            </a:pPr>
            <a:r>
              <a:rPr lang="hr-HR" dirty="0" smtClean="0"/>
              <a:t>8.   Pružiti mogućnost za akumuliranje uspjeha  </a:t>
            </a:r>
          </a:p>
          <a:p>
            <a:pPr>
              <a:buNone/>
            </a:pPr>
            <a:r>
              <a:rPr lang="hr-HR" sz="2800" dirty="0" smtClean="0"/>
              <a:t>9.    Osigurati redovne i individualne povratne informacije  </a:t>
            </a:r>
          </a:p>
          <a:p>
            <a:pPr>
              <a:buNone/>
            </a:pPr>
            <a:r>
              <a:rPr lang="hr-HR" dirty="0" smtClean="0"/>
              <a:t>10. Omogućite </a:t>
            </a:r>
            <a:r>
              <a:rPr lang="hr-HR" dirty="0" err="1" smtClean="0"/>
              <a:t>samoprocjenjivanje</a:t>
            </a:r>
            <a:r>
              <a:rPr lang="hr-HR" dirty="0" smtClean="0"/>
              <a:t>  </a:t>
            </a:r>
            <a:endParaRPr lang="hr-HR" dirty="0"/>
          </a:p>
        </p:txBody>
      </p:sp>
      <p:sp>
        <p:nvSpPr>
          <p:cNvPr id="4" name="Rezervirano mjesto datuma 3"/>
          <p:cNvSpPr>
            <a:spLocks noGrp="1"/>
          </p:cNvSpPr>
          <p:nvPr>
            <p:ph type="dt" sz="half" idx="10"/>
          </p:nvPr>
        </p:nvSpPr>
        <p:spPr/>
        <p:txBody>
          <a:bodyPr/>
          <a:lstStyle/>
          <a:p>
            <a:fld id="{70537455-3AF9-4EB1-B03B-1A46EAF1E089}" type="datetime1">
              <a:rPr lang="sr-Latn-CS" smtClean="0"/>
              <a:pPr/>
              <a:t>26.1.2013</a:t>
            </a:fld>
            <a:endParaRPr lang="hr-HR" dirty="0"/>
          </a:p>
        </p:txBody>
      </p:sp>
      <p:sp>
        <p:nvSpPr>
          <p:cNvPr id="5" name="Rezervirano mjesto broja slajda 4"/>
          <p:cNvSpPr>
            <a:spLocks noGrp="1"/>
          </p:cNvSpPr>
          <p:nvPr>
            <p:ph type="sldNum" sz="quarter" idx="12"/>
          </p:nvPr>
        </p:nvSpPr>
        <p:spPr/>
        <p:txBody>
          <a:bodyPr/>
          <a:lstStyle/>
          <a:p>
            <a:fld id="{C4F396A8-B14A-48A9-9CF5-9D8578B52F53}" type="slidenum">
              <a:rPr lang="hr-HR" smtClean="0"/>
              <a:pPr/>
              <a:t>33</a:t>
            </a:fld>
            <a:endParaRPr lang="hr-H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50" name="Rectangle 2"/>
          <p:cNvSpPr>
            <a:spLocks noGrp="1" noChangeArrowheads="1"/>
          </p:cNvSpPr>
          <p:nvPr>
            <p:ph type="title"/>
          </p:nvPr>
        </p:nvSpPr>
        <p:spPr/>
        <p:txBody>
          <a:bodyPr/>
          <a:lstStyle/>
          <a:p>
            <a:r>
              <a:rPr lang="hr-HR" sz="4000" b="0" dirty="0" smtClean="0">
                <a:solidFill>
                  <a:srgbClr val="FF0000"/>
                </a:solidFill>
              </a:rPr>
              <a:t>Što </a:t>
            </a:r>
            <a:r>
              <a:rPr lang="hr-HR" sz="4000" b="1" u="sng" dirty="0" smtClean="0"/>
              <a:t>čine</a:t>
            </a:r>
            <a:r>
              <a:rPr lang="hr-HR" sz="4000" b="0" dirty="0" smtClean="0">
                <a:solidFill>
                  <a:srgbClr val="FF0000"/>
                </a:solidFill>
              </a:rPr>
              <a:t> dobri </a:t>
            </a:r>
            <a:r>
              <a:rPr lang="hr-HR" sz="4000" b="0" dirty="0" err="1" smtClean="0">
                <a:solidFill>
                  <a:srgbClr val="FF0000"/>
                </a:solidFill>
              </a:rPr>
              <a:t>motivatori</a:t>
            </a:r>
            <a:r>
              <a:rPr lang="hr-HR" sz="4000" b="0" dirty="0" smtClean="0">
                <a:solidFill>
                  <a:srgbClr val="FF0000"/>
                </a:solidFill>
              </a:rPr>
              <a:t>?  </a:t>
            </a:r>
            <a:endParaRPr lang="en-US" sz="4000" b="0" dirty="0">
              <a:solidFill>
                <a:srgbClr val="FF0000"/>
              </a:solidFill>
            </a:endParaRPr>
          </a:p>
        </p:txBody>
      </p:sp>
      <p:sp>
        <p:nvSpPr>
          <p:cNvPr id="206851" name="Rectangle 3"/>
          <p:cNvSpPr>
            <a:spLocks noGrp="1" noChangeArrowheads="1"/>
          </p:cNvSpPr>
          <p:nvPr>
            <p:ph type="body" sz="half" idx="1"/>
          </p:nvPr>
        </p:nvSpPr>
        <p:spPr>
          <a:xfrm>
            <a:off x="900113" y="1916113"/>
            <a:ext cx="7848600" cy="4608512"/>
          </a:xfrm>
        </p:spPr>
        <p:txBody>
          <a:bodyPr/>
          <a:lstStyle/>
          <a:p>
            <a:pPr marL="609600" indent="-609600">
              <a:lnSpc>
                <a:spcPct val="80000"/>
              </a:lnSpc>
              <a:buFont typeface="Wingdings" pitchFamily="2" charset="2"/>
              <a:buNone/>
            </a:pPr>
            <a:r>
              <a:rPr lang="en-US" sz="2000" dirty="0"/>
              <a:t>1. </a:t>
            </a:r>
            <a:r>
              <a:rPr lang="hr-HR" sz="2000" dirty="0" smtClean="0"/>
              <a:t>Uvode novitete, tajne, zagonetke, uzbuđenje kako bi obogatili svoju nastavu</a:t>
            </a:r>
            <a:r>
              <a:rPr lang="en-US" sz="2000" dirty="0" smtClean="0"/>
              <a:t>.</a:t>
            </a:r>
            <a:endParaRPr lang="en-US" sz="2000" dirty="0"/>
          </a:p>
          <a:p>
            <a:pPr marL="609600" indent="-609600">
              <a:lnSpc>
                <a:spcPct val="80000"/>
              </a:lnSpc>
              <a:buFont typeface="Wingdings" pitchFamily="2" charset="2"/>
              <a:buNone/>
            </a:pPr>
            <a:endParaRPr lang="en-US" sz="2000" dirty="0"/>
          </a:p>
          <a:p>
            <a:pPr marL="609600" indent="-609600">
              <a:lnSpc>
                <a:spcPct val="80000"/>
              </a:lnSpc>
              <a:buFont typeface="Wingdings" pitchFamily="2" charset="2"/>
              <a:buNone/>
            </a:pPr>
            <a:r>
              <a:rPr lang="en-US" sz="2000" dirty="0"/>
              <a:t>2. </a:t>
            </a:r>
            <a:r>
              <a:rPr lang="hr-HR" sz="2000" dirty="0" smtClean="0"/>
              <a:t>Koriste boje, zvukove, pokret i aktivnosti učenika kako bi privukli i zadržali njihovu pažnju.  </a:t>
            </a:r>
            <a:endParaRPr lang="en-US" sz="2000" dirty="0"/>
          </a:p>
          <a:p>
            <a:pPr marL="609600" indent="-609600">
              <a:lnSpc>
                <a:spcPct val="80000"/>
              </a:lnSpc>
              <a:buFont typeface="Wingdings" pitchFamily="2" charset="2"/>
              <a:buNone/>
            </a:pPr>
            <a:endParaRPr lang="en-US" sz="2000" dirty="0"/>
          </a:p>
          <a:p>
            <a:pPr marL="609600" indent="-609600">
              <a:lnSpc>
                <a:spcPct val="80000"/>
              </a:lnSpc>
              <a:buFont typeface="Wingdings" pitchFamily="2" charset="2"/>
              <a:buNone/>
            </a:pPr>
            <a:r>
              <a:rPr lang="en-US" sz="2000" dirty="0"/>
              <a:t>3. </a:t>
            </a:r>
            <a:r>
              <a:rPr lang="hr-HR" sz="2000" dirty="0" smtClean="0"/>
              <a:t>Daju individualne i grupne projekte kao sredstvo naglašavanja smisla i namjere onome što se uči.  </a:t>
            </a:r>
            <a:endParaRPr lang="en-US" sz="2000" dirty="0"/>
          </a:p>
          <a:p>
            <a:pPr marL="609600" indent="-609600">
              <a:lnSpc>
                <a:spcPct val="80000"/>
              </a:lnSpc>
              <a:buFont typeface="Wingdings" pitchFamily="2" charset="2"/>
              <a:buNone/>
            </a:pPr>
            <a:endParaRPr lang="en-US" sz="2000" dirty="0"/>
          </a:p>
          <a:p>
            <a:pPr marL="609600" indent="-609600">
              <a:lnSpc>
                <a:spcPct val="80000"/>
              </a:lnSpc>
              <a:buFont typeface="Wingdings" pitchFamily="2" charset="2"/>
              <a:buNone/>
            </a:pPr>
            <a:r>
              <a:rPr lang="en-US" sz="2000" dirty="0"/>
              <a:t>4. </a:t>
            </a:r>
            <a:r>
              <a:rPr lang="hr-HR" sz="2000" dirty="0" smtClean="0"/>
              <a:t>Postavljaju jasna, razumna očekivanja -  kako bi izbjegli konfuziju i pridobili učenika za suradnju.  </a:t>
            </a:r>
            <a:endParaRPr lang="en-US" sz="2000" dirty="0"/>
          </a:p>
          <a:p>
            <a:pPr marL="609600" indent="-609600">
              <a:lnSpc>
                <a:spcPct val="80000"/>
              </a:lnSpc>
              <a:buFont typeface="Wingdings" pitchFamily="2" charset="2"/>
              <a:buNone/>
            </a:pPr>
            <a:endParaRPr lang="en-US" sz="2000" dirty="0"/>
          </a:p>
          <a:p>
            <a:pPr marL="609600" indent="-609600">
              <a:lnSpc>
                <a:spcPct val="80000"/>
              </a:lnSpc>
              <a:buFont typeface="Wingdings" pitchFamily="2" charset="2"/>
              <a:buNone/>
            </a:pPr>
            <a:r>
              <a:rPr lang="en-US" sz="2000" dirty="0"/>
              <a:t>5. </a:t>
            </a:r>
            <a:r>
              <a:rPr lang="hr-HR" sz="2000" dirty="0" smtClean="0"/>
              <a:t>Učenje čine izazovom za postizanje izuzetnih rezultata.  </a:t>
            </a:r>
            <a:endParaRPr lang="en-US" sz="2000" dirty="0"/>
          </a:p>
          <a:p>
            <a:pPr marL="609600" indent="-609600">
              <a:lnSpc>
                <a:spcPct val="80000"/>
              </a:lnSpc>
            </a:pPr>
            <a:endParaRPr lang="en-US" sz="1200" dirty="0"/>
          </a:p>
          <a:p>
            <a:pPr marL="609600" indent="-609600">
              <a:lnSpc>
                <a:spcPct val="80000"/>
              </a:lnSpc>
              <a:buFont typeface="Wingdings" pitchFamily="2" charset="2"/>
              <a:buNone/>
            </a:pPr>
            <a:endParaRPr lang="en-US" sz="1400" i="1" dirty="0"/>
          </a:p>
        </p:txBody>
      </p:sp>
      <p:pic>
        <p:nvPicPr>
          <p:cNvPr id="206852" name="Picture 4"/>
          <p:cNvPicPr>
            <a:picLocks noGrp="1" noChangeAspect="1" noChangeArrowheads="1"/>
          </p:cNvPicPr>
          <p:nvPr>
            <p:ph sz="half" idx="2"/>
          </p:nvPr>
        </p:nvPicPr>
        <p:blipFill>
          <a:blip r:embed="rId2" cstate="print"/>
          <a:srcRect/>
          <a:stretch>
            <a:fillRect/>
          </a:stretch>
        </p:blipFill>
        <p:spPr>
          <a:xfrm>
            <a:off x="8101013" y="6092825"/>
            <a:ext cx="781050" cy="561975"/>
          </a:xfrm>
          <a:noFill/>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900113" y="304800"/>
            <a:ext cx="7920037" cy="1431925"/>
          </a:xfrm>
        </p:spPr>
        <p:txBody>
          <a:bodyPr/>
          <a:lstStyle/>
          <a:p>
            <a:r>
              <a:rPr lang="hr-HR" sz="3600" b="0" dirty="0" smtClean="0">
                <a:solidFill>
                  <a:srgbClr val="FF0000"/>
                </a:solidFill>
              </a:rPr>
              <a:t>Što </a:t>
            </a:r>
            <a:r>
              <a:rPr lang="hr-HR" sz="3600" b="1" u="sng" dirty="0" smtClean="0"/>
              <a:t>ne čine </a:t>
            </a:r>
            <a:r>
              <a:rPr lang="hr-HR" sz="3600" b="0" dirty="0" smtClean="0">
                <a:solidFill>
                  <a:srgbClr val="FF0000"/>
                </a:solidFill>
              </a:rPr>
              <a:t>dobri </a:t>
            </a:r>
            <a:r>
              <a:rPr lang="hr-HR" sz="3600" b="0" dirty="0" err="1" smtClean="0">
                <a:solidFill>
                  <a:srgbClr val="FF0000"/>
                </a:solidFill>
              </a:rPr>
              <a:t>motivatori</a:t>
            </a:r>
            <a:r>
              <a:rPr lang="hr-HR" sz="3600" b="0" dirty="0" smtClean="0">
                <a:solidFill>
                  <a:srgbClr val="FF0000"/>
                </a:solidFill>
              </a:rPr>
              <a:t>?  </a:t>
            </a:r>
            <a:endParaRPr lang="en-US" sz="3600" b="0" dirty="0">
              <a:solidFill>
                <a:srgbClr val="FF0000"/>
              </a:solidFill>
            </a:endParaRPr>
          </a:p>
        </p:txBody>
      </p:sp>
      <p:sp>
        <p:nvSpPr>
          <p:cNvPr id="207875" name="Rectangle 3"/>
          <p:cNvSpPr>
            <a:spLocks noGrp="1" noChangeArrowheads="1"/>
          </p:cNvSpPr>
          <p:nvPr>
            <p:ph type="body" idx="1"/>
          </p:nvPr>
        </p:nvSpPr>
        <p:spPr>
          <a:xfrm>
            <a:off x="827088" y="1916113"/>
            <a:ext cx="7921625" cy="4537075"/>
          </a:xfrm>
        </p:spPr>
        <p:txBody>
          <a:bodyPr/>
          <a:lstStyle/>
          <a:p>
            <a:pPr marL="533400" indent="-533400">
              <a:lnSpc>
                <a:spcPct val="80000"/>
              </a:lnSpc>
              <a:buFont typeface="Wingdings" pitchFamily="2" charset="2"/>
              <a:buNone/>
            </a:pPr>
            <a:r>
              <a:rPr lang="en-US" sz="2000" dirty="0"/>
              <a:t>1. </a:t>
            </a:r>
            <a:r>
              <a:rPr lang="hr-HR" sz="2000" dirty="0" smtClean="0"/>
              <a:t>Ne dosađuju učenicima beskrajnim pričanjem.   </a:t>
            </a:r>
            <a:endParaRPr lang="en-US" sz="2000" dirty="0">
              <a:latin typeface="Arial" charset="0"/>
            </a:endParaRPr>
          </a:p>
          <a:p>
            <a:pPr marL="533400" indent="-533400">
              <a:lnSpc>
                <a:spcPct val="80000"/>
              </a:lnSpc>
              <a:buFont typeface="Wingdings" pitchFamily="2" charset="2"/>
              <a:buNone/>
            </a:pPr>
            <a:endParaRPr lang="en-US" sz="2000" dirty="0">
              <a:latin typeface="Arial" charset="0"/>
            </a:endParaRPr>
          </a:p>
          <a:p>
            <a:pPr marL="533400" indent="-533400">
              <a:lnSpc>
                <a:spcPct val="80000"/>
              </a:lnSpc>
              <a:buFont typeface="Wingdings" pitchFamily="2" charset="2"/>
              <a:buNone/>
            </a:pPr>
            <a:r>
              <a:rPr lang="en-US" sz="2000" dirty="0">
                <a:latin typeface="Arial" charset="0"/>
              </a:rPr>
              <a:t>2. </a:t>
            </a:r>
            <a:r>
              <a:rPr lang="hr-HR" sz="2000" dirty="0" smtClean="0">
                <a:latin typeface="Arial" charset="0"/>
              </a:rPr>
              <a:t>Ne zbunjuju učenike.  </a:t>
            </a:r>
            <a:endParaRPr lang="en-US" sz="2000" dirty="0">
              <a:latin typeface="Arial" charset="0"/>
            </a:endParaRPr>
          </a:p>
          <a:p>
            <a:pPr marL="533400" indent="-533400">
              <a:lnSpc>
                <a:spcPct val="80000"/>
              </a:lnSpc>
              <a:buFont typeface="Wingdings" pitchFamily="2" charset="2"/>
              <a:buNone/>
            </a:pPr>
            <a:endParaRPr lang="en-US" sz="2000" dirty="0">
              <a:latin typeface="Arial" charset="0"/>
            </a:endParaRPr>
          </a:p>
          <a:p>
            <a:pPr marL="533400" indent="-533400">
              <a:lnSpc>
                <a:spcPct val="80000"/>
              </a:lnSpc>
              <a:buFont typeface="Wingdings" pitchFamily="2" charset="2"/>
              <a:buNone/>
            </a:pPr>
            <a:r>
              <a:rPr lang="en-US" sz="2000" dirty="0">
                <a:latin typeface="Arial" charset="0"/>
              </a:rPr>
              <a:t>3. </a:t>
            </a:r>
            <a:r>
              <a:rPr lang="hr-HR" sz="2000" dirty="0" smtClean="0">
                <a:latin typeface="Arial" charset="0"/>
              </a:rPr>
              <a:t>Biti neodlučan.  </a:t>
            </a:r>
            <a:endParaRPr lang="en-US" sz="2000" dirty="0">
              <a:latin typeface="Arial" charset="0"/>
            </a:endParaRPr>
          </a:p>
          <a:p>
            <a:pPr marL="533400" indent="-533400">
              <a:lnSpc>
                <a:spcPct val="80000"/>
              </a:lnSpc>
              <a:buFont typeface="Wingdings" pitchFamily="2" charset="2"/>
              <a:buNone/>
            </a:pPr>
            <a:endParaRPr lang="en-US" sz="2000" dirty="0">
              <a:latin typeface="Arial" charset="0"/>
            </a:endParaRPr>
          </a:p>
          <a:p>
            <a:pPr marL="533400" indent="-533400">
              <a:lnSpc>
                <a:spcPct val="80000"/>
              </a:lnSpc>
              <a:buFont typeface="Wingdings" pitchFamily="2" charset="2"/>
              <a:buNone/>
            </a:pPr>
            <a:r>
              <a:rPr lang="en-US" sz="2000" dirty="0">
                <a:latin typeface="Arial" charset="0"/>
              </a:rPr>
              <a:t>4. </a:t>
            </a:r>
            <a:r>
              <a:rPr lang="hr-HR" sz="2000" dirty="0" smtClean="0">
                <a:latin typeface="Arial" charset="0"/>
              </a:rPr>
              <a:t>Ne frustriraju učenike.  </a:t>
            </a:r>
            <a:endParaRPr lang="en-US" sz="2000" dirty="0">
              <a:latin typeface="Arial" charset="0"/>
            </a:endParaRPr>
          </a:p>
          <a:p>
            <a:pPr marL="533400" indent="-533400">
              <a:lnSpc>
                <a:spcPct val="80000"/>
              </a:lnSpc>
              <a:buFont typeface="Wingdings" pitchFamily="2" charset="2"/>
              <a:buNone/>
            </a:pPr>
            <a:endParaRPr lang="en-US" sz="2000" dirty="0">
              <a:latin typeface="Arial" charset="0"/>
            </a:endParaRPr>
          </a:p>
          <a:p>
            <a:pPr marL="533400" indent="-533400">
              <a:lnSpc>
                <a:spcPct val="80000"/>
              </a:lnSpc>
              <a:buFont typeface="Wingdings" pitchFamily="2" charset="2"/>
              <a:buNone/>
            </a:pPr>
            <a:r>
              <a:rPr lang="en-US" sz="2000" dirty="0">
                <a:latin typeface="Arial" charset="0"/>
              </a:rPr>
              <a:t>5. </a:t>
            </a:r>
            <a:r>
              <a:rPr lang="hr-HR" sz="2000" dirty="0" smtClean="0">
                <a:latin typeface="Arial" charset="0"/>
              </a:rPr>
              <a:t>Ne prijete/zastrašuju učenike.  </a:t>
            </a:r>
            <a:endParaRPr lang="en-US" sz="2000" dirty="0">
              <a:latin typeface="Arial" charset="0"/>
            </a:endParaRPr>
          </a:p>
          <a:p>
            <a:pPr marL="533400" indent="-533400">
              <a:lnSpc>
                <a:spcPct val="80000"/>
              </a:lnSpc>
              <a:buFont typeface="Wingdings" pitchFamily="2" charset="2"/>
              <a:buNone/>
            </a:pPr>
            <a:endParaRPr lang="en-US" sz="2000" dirty="0">
              <a:latin typeface="Arial" charset="0"/>
            </a:endParaRPr>
          </a:p>
          <a:p>
            <a:pPr marL="533400" indent="-533400">
              <a:lnSpc>
                <a:spcPct val="80000"/>
              </a:lnSpc>
              <a:buFont typeface="Wingdings" pitchFamily="2" charset="2"/>
              <a:buNone/>
            </a:pPr>
            <a:r>
              <a:rPr lang="en-US" sz="2000" dirty="0">
                <a:latin typeface="Arial" charset="0"/>
              </a:rPr>
              <a:t>6. </a:t>
            </a:r>
            <a:r>
              <a:rPr lang="hr-HR" sz="2000" dirty="0" smtClean="0">
                <a:latin typeface="Arial" charset="0"/>
              </a:rPr>
              <a:t>Ne kažnjavaju učenike zbog neuspjeha ili nedostataka.  </a:t>
            </a:r>
            <a:endParaRPr lang="en-US" sz="2000" dirty="0">
              <a:latin typeface="Arial" charset="0"/>
            </a:endParaRPr>
          </a:p>
          <a:p>
            <a:pPr marL="533400" indent="-533400">
              <a:lnSpc>
                <a:spcPct val="80000"/>
              </a:lnSpc>
              <a:buFont typeface="Wingdings" pitchFamily="2" charset="2"/>
              <a:buNone/>
            </a:pPr>
            <a:endParaRPr lang="en-US" sz="2000" dirty="0">
              <a:latin typeface="Arial" charset="0"/>
            </a:endParaRPr>
          </a:p>
          <a:p>
            <a:pPr marL="533400" indent="-533400">
              <a:lnSpc>
                <a:spcPct val="80000"/>
              </a:lnSpc>
              <a:buFont typeface="Wingdings" pitchFamily="2" charset="2"/>
              <a:buNone/>
            </a:pPr>
            <a:r>
              <a:rPr lang="en-US" sz="2000" dirty="0">
                <a:latin typeface="Arial" charset="0"/>
              </a:rPr>
              <a:t>7. </a:t>
            </a:r>
            <a:r>
              <a:rPr lang="hr-HR" sz="2000" dirty="0" smtClean="0">
                <a:latin typeface="Arial" charset="0"/>
              </a:rPr>
              <a:t>Ne koriste se sarkastičnim primjedbama ili </a:t>
            </a:r>
            <a:r>
              <a:rPr lang="hr-HR" sz="2000" dirty="0" err="1" smtClean="0">
                <a:latin typeface="Arial" charset="0"/>
              </a:rPr>
              <a:t>potcjenjivanjem</a:t>
            </a:r>
            <a:r>
              <a:rPr lang="hr-HR" sz="2000" dirty="0" smtClean="0">
                <a:latin typeface="Arial" charset="0"/>
              </a:rPr>
              <a:t>.  </a:t>
            </a:r>
            <a:endParaRPr lang="en-US" sz="2000" dirty="0">
              <a:latin typeface="Arial" charset="0"/>
            </a:endParaRPr>
          </a:p>
          <a:p>
            <a:pPr marL="533400" indent="-533400">
              <a:lnSpc>
                <a:spcPct val="80000"/>
              </a:lnSpc>
              <a:buFont typeface="Wingdings" pitchFamily="2" charset="2"/>
              <a:buNone/>
            </a:pPr>
            <a:endParaRPr lang="en-US" sz="2000" i="1" dirty="0">
              <a:latin typeface="Arial" charset="0"/>
            </a:endParaRPr>
          </a:p>
          <a:p>
            <a:pPr marL="533400" indent="-533400">
              <a:lnSpc>
                <a:spcPct val="80000"/>
              </a:lnSpc>
            </a:pPr>
            <a:endParaRPr lang="en-US" sz="2000" dirty="0">
              <a:latin typeface="Arial" charset="0"/>
            </a:endParaRPr>
          </a:p>
          <a:p>
            <a:pPr marL="533400" indent="-533400">
              <a:lnSpc>
                <a:spcPct val="80000"/>
              </a:lnSpc>
              <a:buFont typeface="Wingdings" pitchFamily="2" charset="2"/>
              <a:buNone/>
            </a:pPr>
            <a:endParaRPr lang="en-US" sz="2000" dirty="0">
              <a:latin typeface="Arial"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naslov 3"/>
          <p:cNvSpPr>
            <a:spLocks noGrp="1"/>
          </p:cNvSpPr>
          <p:nvPr>
            <p:ph type="subTitle" idx="1"/>
          </p:nvPr>
        </p:nvSpPr>
        <p:spPr>
          <a:xfrm>
            <a:off x="0" y="0"/>
            <a:ext cx="9144000" cy="6858000"/>
          </a:xfrm>
          <a:solidFill>
            <a:srgbClr val="FF0000"/>
          </a:solidFill>
          <a:ln>
            <a:solidFill>
              <a:schemeClr val="accent1"/>
            </a:solidFill>
          </a:ln>
        </p:spPr>
        <p:txBody>
          <a:bodyPr>
            <a:normAutofit/>
          </a:bodyPr>
          <a:lstStyle/>
          <a:p>
            <a:endParaRPr lang="hr-HR" sz="6000" dirty="0" smtClean="0"/>
          </a:p>
          <a:p>
            <a:endParaRPr lang="hr-HR" sz="6000" dirty="0" smtClean="0"/>
          </a:p>
          <a:p>
            <a:endParaRPr lang="hr-HR" sz="6000" dirty="0" smtClean="0"/>
          </a:p>
          <a:p>
            <a:r>
              <a:rPr lang="hr-HR" sz="6000" dirty="0" smtClean="0"/>
              <a:t>modeli </a:t>
            </a:r>
            <a:endParaRPr lang="hr-HR" sz="6000" dirty="0"/>
          </a:p>
        </p:txBody>
      </p:sp>
      <p:sp>
        <p:nvSpPr>
          <p:cNvPr id="2" name="Title 1"/>
          <p:cNvSpPr>
            <a:spLocks noGrp="1"/>
          </p:cNvSpPr>
          <p:nvPr>
            <p:ph type="ctrTitle"/>
          </p:nvPr>
        </p:nvSpPr>
        <p:spPr>
          <a:xfrm rot="1001096">
            <a:off x="2077233" y="1112737"/>
            <a:ext cx="4846638" cy="1910494"/>
          </a:xfrm>
          <a:solidFill>
            <a:srgbClr val="FF0000"/>
          </a:solidFill>
          <a:ln>
            <a:solidFill>
              <a:schemeClr val="bg1"/>
            </a:solidFill>
          </a:ln>
        </p:spPr>
        <p:txBody>
          <a:bodyPr rtlCol="0">
            <a:noAutofit/>
          </a:bodyPr>
          <a:lstStyle/>
          <a:p>
            <a:pPr fontAlgn="auto">
              <a:spcAft>
                <a:spcPts val="0"/>
              </a:spcAft>
              <a:defRPr/>
            </a:pPr>
            <a:r>
              <a:rPr lang="hr-HR" sz="5400" dirty="0" smtClean="0"/>
              <a:t>Upravljanje razredom  </a:t>
            </a:r>
            <a:endParaRPr lang="en-US" sz="5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Rezervirano mjesto sadržaja 3"/>
          <p:cNvGraphicFramePr>
            <a:graphicFrameLocks noGrp="1"/>
          </p:cNvGraphicFramePr>
          <p:nvPr>
            <p:ph idx="1"/>
          </p:nvPr>
        </p:nvGraphicFramePr>
        <p:xfrm>
          <a:off x="0" y="0"/>
          <a:ext cx="89916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avokutnik 2"/>
          <p:cNvSpPr/>
          <p:nvPr/>
        </p:nvSpPr>
        <p:spPr>
          <a:xfrm>
            <a:off x="2514600" y="4419600"/>
            <a:ext cx="3886200" cy="769441"/>
          </a:xfrm>
          <a:prstGeom prst="rect">
            <a:avLst/>
          </a:prstGeom>
        </p:spPr>
        <p:txBody>
          <a:bodyPr wrap="square">
            <a:spAutoFit/>
          </a:bodyPr>
          <a:lstStyle/>
          <a:p>
            <a:pPr algn="ctr"/>
            <a:r>
              <a:rPr lang="hr-HR" sz="4400" dirty="0" err="1" smtClean="0"/>
              <a:t>Haim</a:t>
            </a:r>
            <a:r>
              <a:rPr lang="hr-HR" sz="4400" dirty="0" smtClean="0"/>
              <a:t> </a:t>
            </a:r>
            <a:r>
              <a:rPr lang="en-US" sz="4400" dirty="0" err="1" smtClean="0"/>
              <a:t>Ginott</a:t>
            </a:r>
            <a:endParaRPr lang="hr-HR" sz="4400" dirty="0"/>
          </a:p>
        </p:txBody>
      </p:sp>
      <p:sp>
        <p:nvSpPr>
          <p:cNvPr id="4" name="Pravokutnik 3"/>
          <p:cNvSpPr/>
          <p:nvPr/>
        </p:nvSpPr>
        <p:spPr>
          <a:xfrm>
            <a:off x="827584" y="5791200"/>
            <a:ext cx="8316416" cy="707886"/>
          </a:xfrm>
          <a:prstGeom prst="rect">
            <a:avLst/>
          </a:prstGeom>
        </p:spPr>
        <p:txBody>
          <a:bodyPr wrap="square">
            <a:spAutoFit/>
          </a:bodyPr>
          <a:lstStyle/>
          <a:p>
            <a:r>
              <a:rPr lang="hr-HR" sz="4000" b="1" dirty="0" smtClean="0">
                <a:solidFill>
                  <a:srgbClr val="FF0000"/>
                </a:solidFill>
              </a:rPr>
              <a:t>SURADNJA KROZ KOMUNIKACIJU  </a:t>
            </a:r>
            <a:endParaRPr lang="hr-HR" sz="4000" dirty="0">
              <a:solidFill>
                <a:srgbClr val="FF0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762000" y="1295400"/>
            <a:ext cx="7620000" cy="2031325"/>
          </a:xfrm>
          <a:prstGeom prst="rect">
            <a:avLst/>
          </a:prstGeom>
          <a:ln>
            <a:solidFill>
              <a:schemeClr val="tx1"/>
            </a:solidFill>
          </a:ln>
        </p:spPr>
        <p:txBody>
          <a:bodyPr wrap="square">
            <a:spAutoFit/>
          </a:bodyPr>
          <a:lstStyle/>
          <a:p>
            <a:r>
              <a:rPr lang="hr-HR" dirty="0" smtClean="0"/>
              <a:t> </a:t>
            </a:r>
          </a:p>
          <a:p>
            <a:r>
              <a:rPr lang="hr-HR" dirty="0" err="1" smtClean="0"/>
              <a:t>Ginott</a:t>
            </a:r>
            <a:r>
              <a:rPr lang="hr-HR" dirty="0" smtClean="0"/>
              <a:t>-</a:t>
            </a:r>
            <a:r>
              <a:rPr lang="hr-HR" dirty="0" err="1" smtClean="0"/>
              <a:t>ov</a:t>
            </a:r>
            <a:r>
              <a:rPr lang="hr-HR" dirty="0" smtClean="0"/>
              <a:t> model se koncentrira na komunikaciju između nastavnika i učenika;  na izbjegavanje kritike i pokušaju razumijevanja osjećaja učenika.  </a:t>
            </a:r>
          </a:p>
          <a:p>
            <a:r>
              <a:rPr lang="hr-HR" dirty="0" smtClean="0"/>
              <a:t>Podupire nastavnike da njeguju autonomiju učenika i pomaže im u preuzimanje odgovornosti za svoje ponašanje. </a:t>
            </a:r>
          </a:p>
          <a:p>
            <a:r>
              <a:rPr lang="hr-HR" dirty="0" smtClean="0"/>
              <a:t>Ovi ciljevi se postižu uspostavljajući komunikaciju i raspravljajući s njima.   (</a:t>
            </a:r>
            <a:r>
              <a:rPr lang="hr-HR" dirty="0" err="1" smtClean="0"/>
              <a:t>Edwards</a:t>
            </a:r>
            <a:r>
              <a:rPr lang="hr-HR" dirty="0" smtClean="0"/>
              <a:t>, 1993)</a:t>
            </a:r>
            <a:endParaRPr lang="hr-H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Zapisi iz dnevnika jedne škole</a:t>
            </a:r>
          </a:p>
        </p:txBody>
      </p:sp>
      <p:sp>
        <p:nvSpPr>
          <p:cNvPr id="3" name="Rezervirano mjesto sadržaja 2"/>
          <p:cNvSpPr>
            <a:spLocks noGrp="1"/>
          </p:cNvSpPr>
          <p:nvPr>
            <p:ph idx="1"/>
          </p:nvPr>
        </p:nvSpPr>
        <p:spPr/>
        <p:txBody>
          <a:bodyPr>
            <a:noAutofit/>
          </a:bodyPr>
          <a:lstStyle/>
          <a:p>
            <a:pPr>
              <a:buFontTx/>
              <a:buNone/>
            </a:pPr>
            <a:r>
              <a:rPr lang="hr-HR" sz="2000" dirty="0" smtClean="0"/>
              <a:t>… jede za vrijeme sata – izbačen!</a:t>
            </a:r>
          </a:p>
          <a:p>
            <a:pPr>
              <a:buFontTx/>
              <a:buNone/>
            </a:pPr>
            <a:r>
              <a:rPr lang="hr-HR" sz="2000" dirty="0" smtClean="0"/>
              <a:t>… učenici su gasili svjetlo za vrijeme sata</a:t>
            </a:r>
          </a:p>
          <a:p>
            <a:pPr>
              <a:buFontTx/>
              <a:buNone/>
            </a:pPr>
            <a:r>
              <a:rPr lang="hr-HR" sz="2000" dirty="0" smtClean="0"/>
              <a:t>… baca kredu i gađa kolege</a:t>
            </a:r>
          </a:p>
          <a:p>
            <a:pPr>
              <a:buFontTx/>
              <a:buNone/>
            </a:pPr>
            <a:r>
              <a:rPr lang="hr-HR" sz="2000" dirty="0" smtClean="0"/>
              <a:t>… buni se protiv rezultata testa</a:t>
            </a:r>
          </a:p>
          <a:p>
            <a:pPr>
              <a:buFontTx/>
              <a:buNone/>
            </a:pPr>
            <a:r>
              <a:rPr lang="hr-HR" sz="2000" dirty="0" smtClean="0"/>
              <a:t>… pravi nered na satu, igra se grad, rijeka ..</a:t>
            </a:r>
          </a:p>
          <a:p>
            <a:pPr>
              <a:buFontTx/>
              <a:buNone/>
            </a:pPr>
            <a:r>
              <a:rPr lang="hr-HR" sz="2000" dirty="0" smtClean="0"/>
              <a:t>… učenici neugodnim sprejem ometaju nastavu</a:t>
            </a:r>
          </a:p>
          <a:p>
            <a:pPr>
              <a:buFontTx/>
              <a:buNone/>
            </a:pPr>
            <a:r>
              <a:rPr lang="hr-HR" sz="2000" dirty="0" smtClean="0"/>
              <a:t>… mole da ih se uključi u tretman kod psihijatra</a:t>
            </a:r>
          </a:p>
          <a:p>
            <a:pPr>
              <a:buFontTx/>
              <a:buNone/>
            </a:pPr>
            <a:r>
              <a:rPr lang="hr-HR" sz="2000" dirty="0" smtClean="0"/>
              <a:t>… ometa ispitivanje učenika</a:t>
            </a:r>
          </a:p>
          <a:p>
            <a:pPr>
              <a:buFontTx/>
              <a:buNone/>
            </a:pPr>
            <a:r>
              <a:rPr lang="hr-HR" sz="2000" dirty="0" smtClean="0"/>
              <a:t>… prepisuje iz otvorene bilježnice na podu; nakon upozorenja drzak</a:t>
            </a:r>
          </a:p>
          <a:p>
            <a:pPr>
              <a:buFontTx/>
              <a:buNone/>
            </a:pPr>
            <a:r>
              <a:rPr lang="hr-HR" sz="2000" dirty="0" smtClean="0"/>
              <a:t>… čita novine na satu budući da nema što raditi – jer ja pitam</a:t>
            </a:r>
          </a:p>
          <a:p>
            <a:pPr>
              <a:buFontTx/>
              <a:buNone/>
            </a:pPr>
            <a:r>
              <a:rPr lang="hr-HR" sz="2000" dirty="0" smtClean="0"/>
              <a:t>… nezainteresirani</a:t>
            </a:r>
          </a:p>
          <a:p>
            <a:pPr>
              <a:buFontTx/>
              <a:buNone/>
            </a:pPr>
            <a:r>
              <a:rPr lang="hr-HR" sz="2000" dirty="0" smtClean="0"/>
              <a:t>… netko je izvana kroz otvoren prozor bacio u zid učionice dva jaja</a:t>
            </a:r>
          </a:p>
          <a:p>
            <a:pPr>
              <a:buFontTx/>
              <a:buNone/>
            </a:pPr>
            <a:endParaRPr lang="hr-HR" sz="1200" dirty="0" smtClean="0"/>
          </a:p>
          <a:p>
            <a:pPr>
              <a:buFontTx/>
              <a:buNone/>
            </a:pPr>
            <a:r>
              <a:rPr lang="hr-HR" sz="1200" dirty="0" smtClean="0"/>
              <a:t> </a:t>
            </a:r>
          </a:p>
          <a:p>
            <a:pPr>
              <a:buFontTx/>
              <a:buNone/>
            </a:pPr>
            <a:r>
              <a:rPr lang="hr-HR" sz="1200" dirty="0" smtClean="0"/>
              <a:t> </a:t>
            </a:r>
          </a:p>
          <a:p>
            <a:endParaRPr lang="hr-HR" sz="12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Autofit/>
          </a:bodyPr>
          <a:lstStyle/>
          <a:p>
            <a:pPr algn="ctr" eaLnBrk="1" fontAlgn="auto" hangingPunct="1">
              <a:spcAft>
                <a:spcPts val="0"/>
              </a:spcAft>
              <a:defRPr/>
            </a:pPr>
            <a:r>
              <a:rPr lang="hr-HR" sz="4000" b="1" dirty="0" err="1" smtClean="0">
                <a:latin typeface="Monotype Corsiva" pitchFamily="66" charset="0"/>
              </a:rPr>
              <a:t>Ginott</a:t>
            </a:r>
            <a:r>
              <a:rPr lang="hr-HR" sz="4000" b="1" dirty="0" smtClean="0">
                <a:latin typeface="Monotype Corsiva" pitchFamily="66" charset="0"/>
              </a:rPr>
              <a:t>-ova </a:t>
            </a:r>
            <a:r>
              <a:rPr lang="hr-HR" sz="4000" b="1" dirty="0" err="1" smtClean="0">
                <a:latin typeface="Monotype Corsiva" pitchFamily="66" charset="0"/>
              </a:rPr>
              <a:t>teorijea</a:t>
            </a:r>
            <a:r>
              <a:rPr lang="hr-HR" sz="4000" b="1" dirty="0" smtClean="0">
                <a:latin typeface="Monotype Corsiva" pitchFamily="66" charset="0"/>
              </a:rPr>
              <a:t>  </a:t>
            </a:r>
            <a:endParaRPr lang="hr-HR" sz="4000" dirty="0">
              <a:latin typeface="Monotype Corsiva" pitchFamily="66" charset="0"/>
            </a:endParaRPr>
          </a:p>
        </p:txBody>
      </p:sp>
      <p:sp>
        <p:nvSpPr>
          <p:cNvPr id="28675" name="Content Placeholder 2"/>
          <p:cNvSpPr>
            <a:spLocks noGrp="1"/>
          </p:cNvSpPr>
          <p:nvPr>
            <p:ph idx="1"/>
          </p:nvPr>
        </p:nvSpPr>
        <p:spPr>
          <a:xfrm>
            <a:off x="228600" y="990600"/>
            <a:ext cx="8534400" cy="5486400"/>
          </a:xfrm>
        </p:spPr>
        <p:txBody>
          <a:bodyPr>
            <a:normAutofit lnSpcReduction="10000"/>
          </a:bodyPr>
          <a:lstStyle/>
          <a:p>
            <a:pPr algn="just" eaLnBrk="1" hangingPunct="1">
              <a:buNone/>
            </a:pPr>
            <a:r>
              <a:rPr lang="hr-HR" sz="2400" dirty="0" smtClean="0">
                <a:latin typeface="Times New Roman" pitchFamily="18" charset="0"/>
                <a:cs typeface="Times New Roman" pitchFamily="18" charset="0"/>
              </a:rPr>
              <a:t>- Ne postoji neprihvatljivo dijete, postoji samo neprihvatljivo ponašanje</a:t>
            </a:r>
          </a:p>
          <a:p>
            <a:pPr algn="just" eaLnBrk="1" hangingPunct="1">
              <a:buNone/>
            </a:pPr>
            <a:r>
              <a:rPr lang="hr-HR" sz="2400" dirty="0" smtClean="0">
                <a:latin typeface="Times New Roman" pitchFamily="18" charset="0"/>
                <a:cs typeface="Times New Roman" pitchFamily="18" charset="0"/>
              </a:rPr>
              <a:t>-   Zamijeni TI poruke – JA porukama. </a:t>
            </a:r>
          </a:p>
          <a:p>
            <a:pPr algn="just">
              <a:buNone/>
            </a:pPr>
            <a:r>
              <a:rPr lang="hr-HR" sz="2400" dirty="0" smtClean="0">
                <a:latin typeface="Times New Roman" pitchFamily="18" charset="0"/>
                <a:cs typeface="Times New Roman" pitchFamily="18" charset="0"/>
              </a:rPr>
              <a:t>-   Djeci su potrebna pravila i granice.</a:t>
            </a:r>
          </a:p>
          <a:p>
            <a:pPr algn="just">
              <a:buNone/>
            </a:pPr>
            <a:r>
              <a:rPr lang="hr-HR" sz="2400" dirty="0" smtClean="0">
                <a:latin typeface="Times New Roman" pitchFamily="18" charset="0"/>
                <a:cs typeface="Times New Roman" pitchFamily="18" charset="0"/>
              </a:rPr>
              <a:t>-   Učitelji imaju potpunu moć utjecaja na situaciju.</a:t>
            </a:r>
          </a:p>
          <a:p>
            <a:pPr algn="just" eaLnBrk="1" hangingPunct="1">
              <a:buNone/>
            </a:pPr>
            <a:endParaRPr lang="hr-HR" sz="2400" b="1" dirty="0" smtClean="0">
              <a:solidFill>
                <a:schemeClr val="bg2"/>
              </a:solidFill>
              <a:latin typeface="Times New Roman" pitchFamily="18" charset="0"/>
              <a:cs typeface="Times New Roman" pitchFamily="18" charset="0"/>
            </a:endParaRPr>
          </a:p>
          <a:p>
            <a:pPr algn="just" eaLnBrk="1" hangingPunct="1">
              <a:buNone/>
            </a:pPr>
            <a:r>
              <a:rPr lang="hr-HR" sz="2400" b="1" dirty="0" smtClean="0">
                <a:solidFill>
                  <a:srgbClr val="FF0000"/>
                </a:solidFill>
                <a:latin typeface="Times New Roman" pitchFamily="18" charset="0"/>
                <a:cs typeface="Times New Roman" pitchFamily="18" charset="0"/>
              </a:rPr>
              <a:t>Da bi nastavnik postigao pozitivni učinak, </a:t>
            </a:r>
            <a:r>
              <a:rPr lang="hr-HR" sz="2400" b="1" dirty="0" err="1" smtClean="0">
                <a:solidFill>
                  <a:srgbClr val="FF0000"/>
                </a:solidFill>
                <a:latin typeface="Times New Roman" pitchFamily="18" charset="0"/>
                <a:cs typeface="Times New Roman" pitchFamily="18" charset="0"/>
              </a:rPr>
              <a:t>Ginott</a:t>
            </a:r>
            <a:r>
              <a:rPr lang="hr-HR" sz="2400" b="1" dirty="0" smtClean="0">
                <a:solidFill>
                  <a:srgbClr val="FF0000"/>
                </a:solidFill>
                <a:latin typeface="Times New Roman" pitchFamily="18" charset="0"/>
                <a:cs typeface="Times New Roman" pitchFamily="18" charset="0"/>
              </a:rPr>
              <a:t> je zaključio:  </a:t>
            </a:r>
          </a:p>
          <a:p>
            <a:pPr algn="just" eaLnBrk="1" hangingPunct="1">
              <a:buFont typeface="Wingdings 2" pitchFamily="18" charset="2"/>
              <a:buNone/>
            </a:pPr>
            <a:r>
              <a:rPr lang="hr-HR" sz="2400" dirty="0" smtClean="0">
                <a:latin typeface="Times New Roman" pitchFamily="18" charset="0"/>
                <a:cs typeface="Times New Roman" pitchFamily="18" charset="0"/>
              </a:rPr>
              <a:t>    - Učitelj mora oblikovati komunikaciju tako da ona bude u</a:t>
            </a:r>
          </a:p>
          <a:p>
            <a:pPr algn="just" eaLnBrk="1" hangingPunct="1">
              <a:buFont typeface="Wingdings 2" pitchFamily="18" charset="2"/>
              <a:buNone/>
            </a:pPr>
            <a:r>
              <a:rPr lang="hr-HR" sz="2400" dirty="0" smtClean="0">
                <a:latin typeface="Times New Roman" pitchFamily="18" charset="0"/>
                <a:cs typeface="Times New Roman" pitchFamily="18" charset="0"/>
              </a:rPr>
              <a:t>      skladu s učenikovim emocijama i okolinom .</a:t>
            </a:r>
          </a:p>
          <a:p>
            <a:pPr algn="just" eaLnBrk="1" hangingPunct="1">
              <a:buFont typeface="Wingdings 2" pitchFamily="18" charset="2"/>
              <a:buNone/>
            </a:pPr>
            <a:r>
              <a:rPr lang="hr-HR" sz="2400" dirty="0" smtClean="0">
                <a:latin typeface="Times New Roman" pitchFamily="18" charset="0"/>
                <a:cs typeface="Times New Roman" pitchFamily="18" charset="0"/>
              </a:rPr>
              <a:t>    - Učitelj mora uključiti suradničko učenje (u idealnom razredu</a:t>
            </a:r>
          </a:p>
          <a:p>
            <a:pPr algn="just" eaLnBrk="1" hangingPunct="1">
              <a:buFont typeface="Wingdings 2" pitchFamily="18" charset="2"/>
              <a:buNone/>
            </a:pPr>
            <a:r>
              <a:rPr lang="hr-HR" sz="2400" dirty="0" smtClean="0">
                <a:latin typeface="Times New Roman" pitchFamily="18" charset="0"/>
                <a:cs typeface="Times New Roman" pitchFamily="18" charset="0"/>
              </a:rPr>
              <a:t>      nastavnik je samo voditelj razgovora). </a:t>
            </a:r>
          </a:p>
          <a:p>
            <a:pPr algn="just" eaLnBrk="1" hangingPunct="1">
              <a:buFont typeface="Wingdings 2" pitchFamily="18" charset="2"/>
              <a:buNone/>
            </a:pPr>
            <a:r>
              <a:rPr lang="hr-HR" sz="2400" dirty="0" smtClean="0">
                <a:latin typeface="Times New Roman" pitchFamily="18" charset="0"/>
                <a:cs typeface="Times New Roman" pitchFamily="18" charset="0"/>
              </a:rPr>
              <a:t>    - Izbjegavati kažnjavanje, a pohvale koristiti samo ako su</a:t>
            </a:r>
          </a:p>
          <a:p>
            <a:pPr algn="just" eaLnBrk="1" hangingPunct="1">
              <a:buFont typeface="Wingdings 2" pitchFamily="18" charset="2"/>
              <a:buNone/>
            </a:pPr>
            <a:r>
              <a:rPr lang="hr-HR" sz="2400" dirty="0" smtClean="0">
                <a:latin typeface="Times New Roman" pitchFamily="18" charset="0"/>
                <a:cs typeface="Times New Roman" pitchFamily="18" charset="0"/>
              </a:rPr>
              <a:t>      zaslužene.  </a:t>
            </a:r>
            <a:endParaRPr lang="hr-HR" sz="1400" dirty="0" smtClean="0">
              <a:latin typeface="Times New Roman" pitchFamily="18" charset="0"/>
              <a:cs typeface="Times New Roman" pitchFamily="18" charset="0"/>
            </a:endParaRPr>
          </a:p>
          <a:p>
            <a:pPr algn="just" eaLnBrk="1" hangingPunct="1">
              <a:buNone/>
            </a:pPr>
            <a:endParaRPr lang="hr-HR" dirty="0" smtClean="0"/>
          </a:p>
        </p:txBody>
      </p:sp>
      <p:sp>
        <p:nvSpPr>
          <p:cNvPr id="4" name="Slide Number Placeholder 3"/>
          <p:cNvSpPr>
            <a:spLocks noGrp="1"/>
          </p:cNvSpPr>
          <p:nvPr>
            <p:ph type="sldNum" sz="quarter" idx="12"/>
          </p:nvPr>
        </p:nvSpPr>
        <p:spPr/>
        <p:txBody>
          <a:bodyPr/>
          <a:lstStyle/>
          <a:p>
            <a:pPr>
              <a:defRPr/>
            </a:pPr>
            <a:fld id="{828134B3-F679-4EA4-85C8-E2C46130561C}"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66800" y="228600"/>
            <a:ext cx="7467600" cy="715962"/>
          </a:xfrm>
        </p:spPr>
        <p:txBody>
          <a:bodyPr>
            <a:normAutofit fontScale="90000"/>
          </a:bodyPr>
          <a:lstStyle/>
          <a:p>
            <a:r>
              <a:rPr lang="hr-HR" sz="4800" b="1" dirty="0" smtClean="0"/>
              <a:t>Postupci nastavnika  </a:t>
            </a:r>
            <a:endParaRPr lang="hr-HR" dirty="0"/>
          </a:p>
        </p:txBody>
      </p:sp>
      <p:sp>
        <p:nvSpPr>
          <p:cNvPr id="3" name="Rezervirano mjesto sadržaja 2"/>
          <p:cNvSpPr>
            <a:spLocks noGrp="1"/>
          </p:cNvSpPr>
          <p:nvPr>
            <p:ph idx="1"/>
          </p:nvPr>
        </p:nvSpPr>
        <p:spPr>
          <a:xfrm>
            <a:off x="4572000" y="1295400"/>
            <a:ext cx="4419600" cy="4572000"/>
          </a:xfrm>
          <a:solidFill>
            <a:srgbClr val="FF0000"/>
          </a:solidFill>
        </p:spPr>
        <p:txBody>
          <a:bodyPr/>
          <a:lstStyle/>
          <a:p>
            <a:pPr>
              <a:buNone/>
            </a:pPr>
            <a:r>
              <a:rPr lang="hr-HR" sz="1400" dirty="0" smtClean="0"/>
              <a:t> </a:t>
            </a:r>
          </a:p>
          <a:p>
            <a:pPr>
              <a:buNone/>
            </a:pPr>
            <a:r>
              <a:rPr lang="hr-HR" sz="1800" b="1" dirty="0" smtClean="0"/>
              <a:t>Neprihvatljivi:</a:t>
            </a:r>
            <a:endParaRPr lang="hr-HR" sz="1800" dirty="0" smtClean="0"/>
          </a:p>
          <a:p>
            <a:pPr lvl="0"/>
            <a:endParaRPr lang="hr-HR" sz="1800" dirty="0" smtClean="0"/>
          </a:p>
          <a:p>
            <a:pPr lvl="0"/>
            <a:r>
              <a:rPr lang="hr-HR" sz="1800" dirty="0" smtClean="0"/>
              <a:t>Kada su zajedljivi i sarkastični.  </a:t>
            </a:r>
          </a:p>
          <a:p>
            <a:pPr lvl="0"/>
            <a:r>
              <a:rPr lang="hr-HR" sz="1800" dirty="0" smtClean="0"/>
              <a:t>Napadaju karakter učenika.  </a:t>
            </a:r>
          </a:p>
          <a:p>
            <a:pPr lvl="0"/>
            <a:r>
              <a:rPr lang="hr-HR" sz="1800" dirty="0" smtClean="0"/>
              <a:t>Zahtijevaju, a ne pozivaju na suradnju.  </a:t>
            </a:r>
          </a:p>
          <a:p>
            <a:pPr lvl="0"/>
            <a:r>
              <a:rPr lang="hr-HR" sz="1800" dirty="0" smtClean="0"/>
              <a:t>Ne priznaju osjećaje učenika.  </a:t>
            </a:r>
          </a:p>
          <a:p>
            <a:pPr lvl="0"/>
            <a:r>
              <a:rPr lang="hr-HR" sz="1800" dirty="0" smtClean="0"/>
              <a:t>Etiketiraju učenike kao lijene, glupe </a:t>
            </a:r>
            <a:r>
              <a:rPr lang="hr-HR" sz="1800" dirty="0" err="1" smtClean="0"/>
              <a:t>itd</a:t>
            </a:r>
            <a:r>
              <a:rPr lang="hr-HR" sz="1800" dirty="0" smtClean="0"/>
              <a:t>.  </a:t>
            </a:r>
          </a:p>
          <a:p>
            <a:pPr lvl="0"/>
            <a:r>
              <a:rPr lang="hr-HR" sz="1800" dirty="0" smtClean="0"/>
              <a:t>Drže duga i nepotrebna ‘predavanja’.  </a:t>
            </a:r>
          </a:p>
          <a:p>
            <a:r>
              <a:rPr lang="hr-HR" sz="1800" dirty="0" smtClean="0"/>
              <a:t>Gube samokontrolu.</a:t>
            </a:r>
          </a:p>
          <a:p>
            <a:r>
              <a:rPr lang="hr-HR" sz="1800" dirty="0" smtClean="0"/>
              <a:t>Korištenje loših modela humanog ponašanja   </a:t>
            </a:r>
            <a:endParaRPr lang="hr-HR" sz="1800" dirty="0"/>
          </a:p>
        </p:txBody>
      </p:sp>
      <p:sp>
        <p:nvSpPr>
          <p:cNvPr id="4" name="Pravokutnik 3"/>
          <p:cNvSpPr/>
          <p:nvPr/>
        </p:nvSpPr>
        <p:spPr>
          <a:xfrm>
            <a:off x="0" y="1295401"/>
            <a:ext cx="4572000" cy="4524315"/>
          </a:xfrm>
          <a:prstGeom prst="rect">
            <a:avLst/>
          </a:prstGeom>
          <a:solidFill>
            <a:srgbClr val="00B0F0"/>
          </a:solidFill>
        </p:spPr>
        <p:txBody>
          <a:bodyPr wrap="square">
            <a:spAutoFit/>
          </a:bodyPr>
          <a:lstStyle/>
          <a:p>
            <a:r>
              <a:rPr lang="hr-HR" dirty="0" smtClean="0"/>
              <a:t> </a:t>
            </a:r>
            <a:r>
              <a:rPr lang="en-GB" dirty="0" smtClean="0"/>
              <a:t/>
            </a:r>
            <a:br>
              <a:rPr lang="en-GB" dirty="0" smtClean="0"/>
            </a:br>
            <a:r>
              <a:rPr lang="hr-HR" dirty="0" smtClean="0"/>
              <a:t>Prihvatljivi (koriste </a:t>
            </a:r>
            <a:r>
              <a:rPr lang="hr-HR" dirty="0" err="1" smtClean="0"/>
              <a:t>kongruentnu</a:t>
            </a:r>
            <a:r>
              <a:rPr lang="hr-HR" dirty="0" smtClean="0"/>
              <a:t> komunikaciju):</a:t>
            </a:r>
          </a:p>
          <a:p>
            <a:pPr lvl="0"/>
            <a:endParaRPr lang="hr-HR" dirty="0" smtClean="0"/>
          </a:p>
          <a:p>
            <a:pPr lvl="0"/>
            <a:r>
              <a:rPr lang="hr-HR" dirty="0" smtClean="0"/>
              <a:t>Šalje razborite poruke; one se odnose na situaciju a ne karakter učenika.  </a:t>
            </a:r>
            <a:r>
              <a:rPr lang="en-GB" dirty="0" smtClean="0"/>
              <a:t>. </a:t>
            </a:r>
            <a:endParaRPr lang="hr-HR" dirty="0" smtClean="0"/>
          </a:p>
          <a:p>
            <a:pPr lvl="0"/>
            <a:r>
              <a:rPr lang="hr-HR" dirty="0" smtClean="0"/>
              <a:t>Izražava ljutnju na odgovarajući način.  </a:t>
            </a:r>
          </a:p>
          <a:p>
            <a:pPr lvl="0"/>
            <a:r>
              <a:rPr lang="hr-HR" dirty="0" smtClean="0"/>
              <a:t>Poziva učenike na suradnju.  </a:t>
            </a:r>
            <a:r>
              <a:rPr lang="en-GB" dirty="0" smtClean="0"/>
              <a:t>. </a:t>
            </a:r>
            <a:endParaRPr lang="hr-HR" dirty="0" smtClean="0"/>
          </a:p>
          <a:p>
            <a:pPr lvl="0"/>
            <a:r>
              <a:rPr lang="hr-HR" dirty="0" smtClean="0"/>
              <a:t>Prihvaća učenikove osjećaje </a:t>
            </a:r>
          </a:p>
          <a:p>
            <a:pPr lvl="0"/>
            <a:r>
              <a:rPr lang="hr-HR" dirty="0" smtClean="0"/>
              <a:t>Izbjegava etiketiranje učenika.  </a:t>
            </a:r>
          </a:p>
          <a:p>
            <a:pPr lvl="0"/>
            <a:r>
              <a:rPr lang="hr-HR" dirty="0" smtClean="0"/>
              <a:t>Ispravlja učenike ispravno ih usmjeravajući.  </a:t>
            </a:r>
          </a:p>
          <a:p>
            <a:pPr lvl="0"/>
            <a:r>
              <a:rPr lang="hr-HR" dirty="0" smtClean="0"/>
              <a:t>Izbjegava rizične pohvale.  </a:t>
            </a:r>
          </a:p>
          <a:p>
            <a:pPr lvl="0"/>
            <a:r>
              <a:rPr lang="hr-HR" dirty="0" smtClean="0"/>
              <a:t>Jasni su i kratki kod ispravljanja učenika.  </a:t>
            </a:r>
          </a:p>
          <a:p>
            <a:pPr lvl="0"/>
            <a:r>
              <a:rPr lang="hr-HR" dirty="0" smtClean="0"/>
              <a:t>Modeli su humanog ponašanja.</a:t>
            </a:r>
          </a:p>
          <a:p>
            <a:pPr lvl="0"/>
            <a:r>
              <a:rPr lang="hr-HR" dirty="0" smtClean="0"/>
              <a:t>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28600" y="0"/>
            <a:ext cx="7772400" cy="563562"/>
          </a:xfrm>
        </p:spPr>
        <p:txBody>
          <a:bodyPr>
            <a:normAutofit fontScale="90000"/>
          </a:bodyPr>
          <a:lstStyle/>
          <a:p>
            <a:r>
              <a:rPr lang="hr-HR" sz="4800" dirty="0" err="1" smtClean="0"/>
              <a:t>Ginott</a:t>
            </a:r>
            <a:r>
              <a:rPr lang="hr-HR" sz="4800" dirty="0" smtClean="0"/>
              <a:t> sugerira:  </a:t>
            </a:r>
            <a:endParaRPr lang="hr-HR" sz="4800" dirty="0"/>
          </a:p>
        </p:txBody>
      </p:sp>
      <p:sp>
        <p:nvSpPr>
          <p:cNvPr id="3" name="Rezervirano mjesto sadržaja 2"/>
          <p:cNvSpPr>
            <a:spLocks noGrp="1"/>
          </p:cNvSpPr>
          <p:nvPr>
            <p:ph idx="1"/>
          </p:nvPr>
        </p:nvSpPr>
        <p:spPr>
          <a:xfrm>
            <a:off x="304800" y="1447800"/>
            <a:ext cx="8610600" cy="4953000"/>
          </a:xfrm>
          <a:ln>
            <a:solidFill>
              <a:schemeClr val="tx1"/>
            </a:solidFill>
          </a:ln>
        </p:spPr>
        <p:txBody>
          <a:bodyPr/>
          <a:lstStyle/>
          <a:p>
            <a:pPr>
              <a:buNone/>
            </a:pPr>
            <a:r>
              <a:rPr lang="hr-HR" sz="1600" dirty="0" smtClean="0"/>
              <a:t>Priznanje učenikovih osjećaja, a ne osporavanje, minimiziranje ili ignoriranje.  </a:t>
            </a:r>
            <a:r>
              <a:rPr lang="en-US" sz="1600" dirty="0" smtClean="0"/>
              <a:t/>
            </a:r>
            <a:br>
              <a:rPr lang="en-US" sz="1600" dirty="0" smtClean="0"/>
            </a:br>
            <a:r>
              <a:rPr lang="en-US" sz="1600" dirty="0" smtClean="0"/>
              <a:t>“</a:t>
            </a:r>
            <a:r>
              <a:rPr lang="hr-HR" sz="1600" dirty="0" smtClean="0"/>
              <a:t>Nemoj biti beba</a:t>
            </a:r>
            <a:r>
              <a:rPr lang="en-US" sz="1600" dirty="0" smtClean="0"/>
              <a:t>" </a:t>
            </a:r>
            <a:r>
              <a:rPr lang="hr-HR" sz="1600" dirty="0" smtClean="0"/>
              <a:t> - </a:t>
            </a:r>
            <a:r>
              <a:rPr lang="en-US" sz="1600" dirty="0" smtClean="0"/>
              <a:t> “</a:t>
            </a:r>
            <a:r>
              <a:rPr lang="hr-HR" sz="1600" dirty="0" smtClean="0"/>
              <a:t>Vidim da te to jako razljutilo</a:t>
            </a:r>
            <a:r>
              <a:rPr lang="en-US" sz="1600" dirty="0" smtClean="0"/>
              <a:t>“</a:t>
            </a:r>
            <a:endParaRPr lang="hr-HR" sz="1600" dirty="0" smtClean="0"/>
          </a:p>
          <a:p>
            <a:pPr>
              <a:buNone/>
            </a:pPr>
            <a:r>
              <a:rPr lang="hr-HR" sz="1600" dirty="0" smtClean="0"/>
              <a:t>Emocionalno poštenje – Kada ste ljuti recite to!</a:t>
            </a:r>
          </a:p>
          <a:p>
            <a:r>
              <a:rPr lang="hr-HR" sz="1600" dirty="0" smtClean="0"/>
              <a:t>Bez napada, obuzdavanja ili uvreda. Jednostavno: </a:t>
            </a:r>
            <a:r>
              <a:rPr lang="en-US" sz="1600" dirty="0" smtClean="0"/>
              <a:t> “</a:t>
            </a:r>
            <a:r>
              <a:rPr lang="hr-HR" sz="1600" dirty="0" smtClean="0"/>
              <a:t>Ljuti me kada vidim tako neurednu učionicu</a:t>
            </a:r>
            <a:r>
              <a:rPr lang="en-US" sz="1600" dirty="0" smtClean="0"/>
              <a:t>“</a:t>
            </a:r>
            <a:endParaRPr lang="hr-HR" sz="1600" dirty="0" smtClean="0"/>
          </a:p>
          <a:p>
            <a:pPr>
              <a:buNone/>
            </a:pPr>
            <a:r>
              <a:rPr lang="hr-HR" sz="1600" dirty="0" smtClean="0"/>
              <a:t>Ohrabrujte emocionalno poštenje kod svojih učenika također. Podučite ih da imenuju svoje emocije pošteno bez obuzdavanja ili uvreda. </a:t>
            </a:r>
            <a:r>
              <a:rPr lang="en-US" sz="1600" dirty="0" smtClean="0"/>
              <a:t/>
            </a:r>
            <a:br>
              <a:rPr lang="en-US" sz="1600" dirty="0" smtClean="0"/>
            </a:br>
            <a:r>
              <a:rPr lang="en-US" sz="1600" dirty="0" smtClean="0"/>
              <a:t>"Joey </a:t>
            </a:r>
            <a:r>
              <a:rPr lang="hr-HR" sz="1600" dirty="0" smtClean="0"/>
              <a:t>je zločest i glup</a:t>
            </a:r>
            <a:r>
              <a:rPr lang="en-US" sz="1600" dirty="0" smtClean="0"/>
              <a:t>“</a:t>
            </a:r>
            <a:r>
              <a:rPr lang="hr-HR" sz="1600" dirty="0" smtClean="0"/>
              <a:t> - </a:t>
            </a:r>
            <a:r>
              <a:rPr lang="en-US" sz="1600" dirty="0" smtClean="0"/>
              <a:t> “</a:t>
            </a:r>
            <a:r>
              <a:rPr lang="hr-HR" sz="1600" dirty="0" smtClean="0"/>
              <a:t>Tužan sam kada me </a:t>
            </a:r>
            <a:r>
              <a:rPr lang="en-US" sz="1600" dirty="0" smtClean="0"/>
              <a:t>Joey </a:t>
            </a:r>
            <a:r>
              <a:rPr lang="hr-HR" sz="1600" dirty="0" smtClean="0"/>
              <a:t>udari</a:t>
            </a:r>
            <a:r>
              <a:rPr lang="en-US" sz="1600" dirty="0" smtClean="0"/>
              <a:t>.“</a:t>
            </a:r>
            <a:endParaRPr lang="hr-HR" sz="1600" dirty="0" smtClean="0"/>
          </a:p>
          <a:p>
            <a:pPr>
              <a:buNone/>
            </a:pPr>
            <a:r>
              <a:rPr lang="hr-HR" sz="1600" dirty="0" smtClean="0"/>
              <a:t>Učite ih da cijene osjećaje drugih.  </a:t>
            </a:r>
            <a:r>
              <a:rPr lang="en-US" sz="1600" dirty="0" smtClean="0"/>
              <a:t/>
            </a:r>
            <a:br>
              <a:rPr lang="en-US" sz="1600" dirty="0" smtClean="0"/>
            </a:br>
            <a:r>
              <a:rPr lang="en-US" sz="1600" dirty="0" smtClean="0"/>
              <a:t>“</a:t>
            </a:r>
            <a:r>
              <a:rPr lang="hr-HR" sz="1600" dirty="0" smtClean="0"/>
              <a:t>Udaranje drugih me rastužuje, i to njih povrjeđuje</a:t>
            </a:r>
            <a:r>
              <a:rPr lang="en-US" sz="1600" dirty="0" smtClean="0"/>
              <a:t>.“</a:t>
            </a:r>
            <a:endParaRPr lang="hr-HR" sz="1600" dirty="0" smtClean="0"/>
          </a:p>
          <a:p>
            <a:pPr>
              <a:buNone/>
            </a:pPr>
            <a:r>
              <a:rPr lang="hr-HR" sz="1600" dirty="0" smtClean="0"/>
              <a:t>Usmjerite se na ponašanje, a ne dijete. </a:t>
            </a:r>
            <a:r>
              <a:rPr lang="en-US" sz="1600" dirty="0" smtClean="0"/>
              <a:t/>
            </a:r>
            <a:br>
              <a:rPr lang="en-US" sz="1600" dirty="0" smtClean="0"/>
            </a:br>
            <a:r>
              <a:rPr lang="en-US" sz="1600" dirty="0" smtClean="0"/>
              <a:t>“</a:t>
            </a:r>
            <a:r>
              <a:rPr lang="hr-HR" sz="1600" dirty="0" smtClean="0"/>
              <a:t>Ti si lažov</a:t>
            </a:r>
            <a:r>
              <a:rPr lang="en-US" sz="1600" dirty="0" smtClean="0"/>
              <a:t>" </a:t>
            </a:r>
            <a:r>
              <a:rPr lang="hr-HR" sz="1600" dirty="0" smtClean="0"/>
              <a:t> - </a:t>
            </a:r>
            <a:r>
              <a:rPr lang="en-US" sz="1600" dirty="0" smtClean="0"/>
              <a:t> “</a:t>
            </a:r>
            <a:r>
              <a:rPr lang="hr-HR" sz="1600" dirty="0" smtClean="0"/>
              <a:t>Nije prihvatljivo lagati</a:t>
            </a:r>
            <a:r>
              <a:rPr lang="en-US" sz="1600" dirty="0" smtClean="0"/>
              <a:t>.“</a:t>
            </a:r>
            <a:endParaRPr lang="hr-HR" sz="1600" dirty="0" smtClean="0"/>
          </a:p>
          <a:p>
            <a:pPr>
              <a:buNone/>
            </a:pPr>
            <a:r>
              <a:rPr lang="hr-HR" sz="1600" dirty="0" smtClean="0"/>
              <a:t>Raspravite problem, ali nemojte biti osobni. </a:t>
            </a:r>
            <a:r>
              <a:rPr lang="en-US" sz="1600" dirty="0" smtClean="0"/>
              <a:t>.</a:t>
            </a:r>
            <a:br>
              <a:rPr lang="en-US" sz="1600" dirty="0" smtClean="0"/>
            </a:br>
            <a:r>
              <a:rPr lang="en-US" sz="1600" dirty="0" smtClean="0"/>
              <a:t>“</a:t>
            </a:r>
            <a:r>
              <a:rPr lang="hr-HR" sz="1600" dirty="0" smtClean="0"/>
              <a:t>Prolio si sok, kakav nered</a:t>
            </a:r>
            <a:r>
              <a:rPr lang="en-US" sz="1600" dirty="0" smtClean="0"/>
              <a:t>!“</a:t>
            </a:r>
            <a:r>
              <a:rPr lang="hr-HR" sz="1600" dirty="0" smtClean="0"/>
              <a:t> - </a:t>
            </a:r>
            <a:r>
              <a:rPr lang="en-US" sz="1600" dirty="0" smtClean="0"/>
              <a:t> “</a:t>
            </a:r>
            <a:r>
              <a:rPr lang="hr-HR" sz="1600" dirty="0" smtClean="0"/>
              <a:t>Vidim da je sok proliven</a:t>
            </a:r>
            <a:r>
              <a:rPr lang="en-US" sz="1600" dirty="0" smtClean="0"/>
              <a:t>.“</a:t>
            </a:r>
            <a:endParaRPr lang="hr-HR" sz="1600" dirty="0" smtClean="0"/>
          </a:p>
          <a:p>
            <a:pPr>
              <a:buNone/>
            </a:pPr>
            <a:r>
              <a:rPr lang="hr-HR" sz="1600" dirty="0" smtClean="0"/>
              <a:t>Potičite samostalnost, dozvolite im da rade za sebe. </a:t>
            </a:r>
            <a:r>
              <a:rPr lang="en-US" sz="1600" dirty="0" smtClean="0"/>
              <a:t/>
            </a:r>
            <a:br>
              <a:rPr lang="en-US" sz="1600" dirty="0" smtClean="0"/>
            </a:br>
            <a:r>
              <a:rPr lang="en-US" sz="1600" dirty="0" smtClean="0"/>
              <a:t>“</a:t>
            </a:r>
            <a:r>
              <a:rPr lang="hr-HR" sz="1600" dirty="0" smtClean="0"/>
              <a:t>Trebaš…</a:t>
            </a:r>
            <a:r>
              <a:rPr lang="en-US" sz="1600" dirty="0" smtClean="0"/>
              <a:t>.“</a:t>
            </a:r>
            <a:r>
              <a:rPr lang="hr-HR" sz="1600" dirty="0" smtClean="0"/>
              <a:t> - </a:t>
            </a:r>
            <a:r>
              <a:rPr lang="en-US" sz="1600" dirty="0" smtClean="0"/>
              <a:t> “</a:t>
            </a:r>
            <a:r>
              <a:rPr lang="hr-HR" sz="1600" dirty="0" smtClean="0"/>
              <a:t>Znam da možeš riješiti ovaj problem, što misliš da treba učiniti</a:t>
            </a:r>
            <a:r>
              <a:rPr lang="en-US" sz="1600" dirty="0" smtClean="0"/>
              <a:t>?“</a:t>
            </a:r>
            <a:endParaRPr lang="hr-HR" sz="1600" dirty="0" smtClean="0"/>
          </a:p>
          <a:p>
            <a:pPr>
              <a:buNone/>
            </a:pPr>
            <a:r>
              <a:rPr lang="hr-HR" sz="1600" dirty="0" smtClean="0"/>
              <a:t> </a:t>
            </a:r>
            <a:endParaRPr lang="hr-HR" sz="16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sz="4800" dirty="0" err="1" smtClean="0"/>
              <a:t>Ginott</a:t>
            </a:r>
            <a:r>
              <a:rPr lang="hr-HR" sz="4800" dirty="0" smtClean="0"/>
              <a:t> sugerira</a:t>
            </a:r>
            <a:r>
              <a:rPr lang="hr-HR" sz="4800" dirty="0" smtClean="0">
                <a:solidFill>
                  <a:schemeClr val="bg1"/>
                </a:solidFill>
              </a:rPr>
              <a:t>: </a:t>
            </a:r>
            <a:endParaRPr lang="hr-HR" dirty="0"/>
          </a:p>
        </p:txBody>
      </p:sp>
      <p:sp>
        <p:nvSpPr>
          <p:cNvPr id="3" name="Rezervirano mjesto sadržaja 2"/>
          <p:cNvSpPr>
            <a:spLocks noGrp="1"/>
          </p:cNvSpPr>
          <p:nvPr>
            <p:ph idx="1"/>
          </p:nvPr>
        </p:nvSpPr>
        <p:spPr>
          <a:ln>
            <a:solidFill>
              <a:schemeClr val="tx1"/>
            </a:solidFill>
          </a:ln>
        </p:spPr>
        <p:txBody>
          <a:bodyPr>
            <a:normAutofit/>
          </a:bodyPr>
          <a:lstStyle/>
          <a:p>
            <a:pPr>
              <a:buNone/>
            </a:pPr>
            <a:r>
              <a:rPr lang="hr-HR" sz="1600" dirty="0" smtClean="0"/>
              <a:t>Ponudi izbor djetetu, a ne zapovijedi. </a:t>
            </a:r>
            <a:r>
              <a:rPr lang="en-US" sz="1600" dirty="0" smtClean="0"/>
              <a:t/>
            </a:r>
            <a:br>
              <a:rPr lang="en-US" sz="1600" dirty="0" smtClean="0"/>
            </a:br>
            <a:r>
              <a:rPr lang="en-US" sz="1600" dirty="0" smtClean="0"/>
              <a:t>“</a:t>
            </a:r>
            <a:r>
              <a:rPr lang="hr-HR" sz="1600" dirty="0" smtClean="0"/>
              <a:t>Daj mi to sada</a:t>
            </a:r>
            <a:r>
              <a:rPr lang="en-US" sz="1600" dirty="0" smtClean="0"/>
              <a:t>...“</a:t>
            </a:r>
            <a:r>
              <a:rPr lang="hr-HR" sz="1600" dirty="0" smtClean="0"/>
              <a:t> - </a:t>
            </a:r>
            <a:r>
              <a:rPr lang="en-US" sz="1600" dirty="0" smtClean="0"/>
              <a:t> “</a:t>
            </a:r>
            <a:r>
              <a:rPr lang="hr-HR" sz="1600" dirty="0" smtClean="0"/>
              <a:t>Možeš se s tim zabaviti </a:t>
            </a:r>
            <a:r>
              <a:rPr lang="hr-HR" sz="1600" dirty="0" err="1" smtClean="0"/>
              <a:t>vani.</a:t>
            </a:r>
            <a:r>
              <a:rPr lang="hr-HR" sz="1600" dirty="0" smtClean="0"/>
              <a:t>., ili ostavi to</a:t>
            </a:r>
            <a:r>
              <a:rPr lang="en-US" sz="1600" dirty="0" smtClean="0"/>
              <a:t>.</a:t>
            </a:r>
            <a:endParaRPr lang="hr-HR" sz="1600" dirty="0" smtClean="0"/>
          </a:p>
          <a:p>
            <a:pPr>
              <a:buNone/>
            </a:pPr>
            <a:r>
              <a:rPr lang="hr-HR" sz="1600" dirty="0" smtClean="0"/>
              <a:t>Ako se neželjeno ponašanje nastavlja nakon što se ponudi izbor pretpostavi da je dijete napravilo svoj izbor. </a:t>
            </a:r>
            <a:r>
              <a:rPr lang="en-US" sz="1600" dirty="0" smtClean="0"/>
              <a:t/>
            </a:r>
            <a:br>
              <a:rPr lang="en-US" sz="1600" dirty="0" smtClean="0"/>
            </a:br>
            <a:r>
              <a:rPr lang="en-US" sz="1600" dirty="0" smtClean="0"/>
              <a:t>“</a:t>
            </a:r>
            <a:r>
              <a:rPr lang="hr-HR" sz="1600" dirty="0" smtClean="0"/>
              <a:t>Vidim da si napravio svoj izbor, ostavimo to… danas</a:t>
            </a:r>
            <a:r>
              <a:rPr lang="en-US" sz="1600" dirty="0" smtClean="0"/>
              <a:t>.“</a:t>
            </a:r>
            <a:endParaRPr lang="hr-HR" sz="1600" dirty="0" smtClean="0"/>
          </a:p>
          <a:p>
            <a:pPr>
              <a:buNone/>
            </a:pPr>
            <a:r>
              <a:rPr lang="hr-HR" sz="1600" dirty="0" smtClean="0"/>
              <a:t>Ostavite prošlost gdje pripada, kada se bavite ponašanjem ostanite  u sadašnjosti.</a:t>
            </a:r>
            <a:r>
              <a:rPr lang="en-US" sz="1600" dirty="0" smtClean="0"/>
              <a:t/>
            </a:r>
            <a:br>
              <a:rPr lang="en-US" sz="1600" dirty="0" smtClean="0"/>
            </a:br>
            <a:r>
              <a:rPr lang="hr-HR" sz="1600" dirty="0" smtClean="0"/>
              <a:t>Izbjegavajte </a:t>
            </a:r>
            <a:r>
              <a:rPr lang="en-US" sz="1600" dirty="0" smtClean="0"/>
              <a:t> “</a:t>
            </a:r>
            <a:r>
              <a:rPr lang="hr-HR" sz="1600" dirty="0" smtClean="0"/>
              <a:t>uvijek</a:t>
            </a:r>
            <a:r>
              <a:rPr lang="en-US" sz="1600" dirty="0" smtClean="0"/>
              <a:t>" </a:t>
            </a:r>
            <a:r>
              <a:rPr lang="hr-HR" sz="1600" dirty="0" smtClean="0"/>
              <a:t>i </a:t>
            </a:r>
            <a:r>
              <a:rPr lang="en-US" sz="1600" dirty="0" smtClean="0"/>
              <a:t> "n</a:t>
            </a:r>
            <a:r>
              <a:rPr lang="hr-HR" sz="1600" dirty="0" smtClean="0"/>
              <a:t>ikada</a:t>
            </a:r>
            <a:r>
              <a:rPr lang="en-US" sz="1600" dirty="0" smtClean="0"/>
              <a:t>" “</a:t>
            </a:r>
            <a:r>
              <a:rPr lang="hr-HR" sz="1600" dirty="0" smtClean="0"/>
              <a:t>Uvijek praviš nered</a:t>
            </a:r>
            <a:r>
              <a:rPr lang="en-US" sz="1600" dirty="0" smtClean="0"/>
              <a:t>...“</a:t>
            </a:r>
            <a:r>
              <a:rPr lang="hr-HR" sz="1600" dirty="0" smtClean="0"/>
              <a:t> - </a:t>
            </a:r>
            <a:r>
              <a:rPr lang="en-US" sz="1600" dirty="0" smtClean="0"/>
              <a:t> “</a:t>
            </a:r>
            <a:r>
              <a:rPr lang="hr-HR" sz="1600" dirty="0" smtClean="0"/>
              <a:t>Vidim nered</a:t>
            </a:r>
            <a:r>
              <a:rPr lang="en-US" sz="1600" dirty="0" smtClean="0"/>
              <a:t>“</a:t>
            </a:r>
            <a:endParaRPr lang="hr-HR" sz="1600" dirty="0" smtClean="0"/>
          </a:p>
          <a:p>
            <a:pPr>
              <a:buNone/>
            </a:pPr>
            <a:r>
              <a:rPr lang="hr-HR" sz="1600" dirty="0" smtClean="0"/>
              <a:t>Izvjesite pravila kada treba. </a:t>
            </a:r>
            <a:r>
              <a:rPr lang="en-US" sz="1600" dirty="0" smtClean="0"/>
              <a:t/>
            </a:r>
            <a:br>
              <a:rPr lang="en-US" sz="1600" dirty="0" smtClean="0"/>
            </a:br>
            <a:r>
              <a:rPr lang="en-US" sz="1600" dirty="0" smtClean="0"/>
              <a:t>“</a:t>
            </a:r>
            <a:r>
              <a:rPr lang="hr-HR" sz="1600" dirty="0" smtClean="0"/>
              <a:t>Ne ustajte s mjesta bez dozvole</a:t>
            </a:r>
            <a:r>
              <a:rPr lang="en-US" sz="1600" dirty="0" smtClean="0"/>
              <a:t>“</a:t>
            </a:r>
            <a:endParaRPr lang="hr-HR" sz="1600" dirty="0" smtClean="0"/>
          </a:p>
          <a:p>
            <a:pPr>
              <a:buNone/>
            </a:pPr>
            <a:r>
              <a:rPr lang="hr-HR" sz="1600" dirty="0" smtClean="0"/>
              <a:t>Izbjegavajte etiketiranje. Ono stvara očekivanje kod djece i obvezu da se tako ponaša.</a:t>
            </a:r>
            <a:r>
              <a:rPr lang="en-US" sz="1600" dirty="0" smtClean="0"/>
              <a:t/>
            </a:r>
            <a:br>
              <a:rPr lang="en-US" sz="1600" dirty="0" smtClean="0"/>
            </a:br>
            <a:r>
              <a:rPr lang="en-US" sz="1600" dirty="0" smtClean="0"/>
              <a:t>“</a:t>
            </a:r>
            <a:r>
              <a:rPr lang="hr-HR" sz="1600" dirty="0" smtClean="0"/>
              <a:t>Ti se neposlušan dječak</a:t>
            </a:r>
            <a:r>
              <a:rPr lang="en-US" sz="1600" dirty="0" smtClean="0"/>
              <a:t>." “</a:t>
            </a:r>
            <a:r>
              <a:rPr lang="hr-HR" sz="1600" dirty="0" smtClean="0"/>
              <a:t>Ona je anđeo</a:t>
            </a:r>
            <a:r>
              <a:rPr lang="en-US" sz="1600" dirty="0" smtClean="0"/>
              <a:t>“</a:t>
            </a:r>
            <a:r>
              <a:rPr lang="hr-HR" sz="1600" dirty="0" smtClean="0"/>
              <a:t> - </a:t>
            </a:r>
            <a:r>
              <a:rPr lang="en-US" sz="1600" dirty="0" smtClean="0"/>
              <a:t> “</a:t>
            </a:r>
            <a:r>
              <a:rPr lang="hr-HR" sz="1600" dirty="0" smtClean="0"/>
              <a:t>Hvala na dobrom ponašanju danas, cijenim to</a:t>
            </a:r>
          </a:p>
          <a:p>
            <a:pPr>
              <a:buNone/>
            </a:pPr>
            <a:r>
              <a:rPr lang="hr-HR" sz="1600" dirty="0" smtClean="0"/>
              <a:t>Čuvajte energiju, tražite jednostavna rješenja. </a:t>
            </a:r>
            <a:r>
              <a:rPr lang="en-US" sz="1600" dirty="0" smtClean="0"/>
              <a:t/>
            </a:r>
            <a:br>
              <a:rPr lang="en-US" sz="1600" dirty="0" smtClean="0"/>
            </a:br>
            <a:r>
              <a:rPr lang="hr-HR" sz="1600" dirty="0" smtClean="0"/>
              <a:t>Umjesto vriskanja zbog nereda, tiho dajte učeniku metlu.  </a:t>
            </a:r>
          </a:p>
          <a:p>
            <a:pPr>
              <a:buNone/>
            </a:pPr>
            <a:r>
              <a:rPr lang="en-US" sz="1600" dirty="0" smtClean="0"/>
              <a:t>Focus</a:t>
            </a:r>
            <a:r>
              <a:rPr lang="hr-HR" sz="1600" dirty="0" err="1" smtClean="0"/>
              <a:t>irajte</a:t>
            </a:r>
            <a:r>
              <a:rPr lang="hr-HR" sz="1600" dirty="0" smtClean="0"/>
              <a:t> se na ponašanje koje želite vidjeti. </a:t>
            </a:r>
            <a:r>
              <a:rPr lang="en-US" sz="1600" dirty="0" smtClean="0"/>
              <a:t/>
            </a:r>
            <a:br>
              <a:rPr lang="en-US" sz="1600" dirty="0" smtClean="0"/>
            </a:br>
            <a:r>
              <a:rPr lang="hr-HR" sz="1600" dirty="0" smtClean="0"/>
              <a:t>Umjesto vike </a:t>
            </a:r>
            <a:r>
              <a:rPr lang="en-US" sz="1600" dirty="0" smtClean="0"/>
              <a:t> “</a:t>
            </a:r>
            <a:r>
              <a:rPr lang="hr-HR" sz="1600" dirty="0" smtClean="0"/>
              <a:t>prestanite trčati po razredu</a:t>
            </a:r>
            <a:r>
              <a:rPr lang="en-US" sz="1600" dirty="0" smtClean="0"/>
              <a:t>," </a:t>
            </a:r>
            <a:r>
              <a:rPr lang="hr-HR" sz="1600" dirty="0" smtClean="0"/>
              <a:t>promijenite u </a:t>
            </a:r>
            <a:r>
              <a:rPr lang="en-US" sz="1600" dirty="0" smtClean="0"/>
              <a:t> “</a:t>
            </a:r>
            <a:r>
              <a:rPr lang="hr-HR" sz="1600" dirty="0" smtClean="0"/>
              <a:t>Učionica je samo za učenje</a:t>
            </a:r>
            <a:r>
              <a:rPr lang="en-US" sz="1600" dirty="0" smtClean="0"/>
              <a:t>."</a:t>
            </a:r>
            <a:endParaRPr lang="hr-HR" sz="16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0"/>
          <p:cNvSpPr>
            <a:spLocks noGrp="1" noChangeArrowheads="1"/>
          </p:cNvSpPr>
          <p:nvPr>
            <p:ph type="title"/>
          </p:nvPr>
        </p:nvSpPr>
        <p:spPr>
          <a:xfrm>
            <a:off x="2514600" y="4114800"/>
            <a:ext cx="4419600" cy="762000"/>
          </a:xfrm>
        </p:spPr>
        <p:txBody>
          <a:bodyPr anchor="t">
            <a:normAutofit fontScale="90000"/>
          </a:bodyPr>
          <a:lstStyle/>
          <a:p>
            <a:r>
              <a:rPr lang="hr-HR" sz="4400" dirty="0" smtClean="0">
                <a:solidFill>
                  <a:srgbClr val="FFC000"/>
                </a:solidFill>
              </a:rPr>
              <a:t> B. F. </a:t>
            </a:r>
            <a:r>
              <a:rPr lang="hr-HR" sz="4400" dirty="0" smtClean="0">
                <a:solidFill>
                  <a:srgbClr val="000000"/>
                </a:solidFill>
                <a:latin typeface="Arial" charset="0"/>
              </a:rPr>
              <a:t>SKINNER</a:t>
            </a:r>
            <a:r>
              <a:rPr lang="en-US" sz="4400" dirty="0" smtClean="0">
                <a:solidFill>
                  <a:srgbClr val="000000"/>
                </a:solidFill>
                <a:latin typeface="Arial" charset="0"/>
              </a:rPr>
              <a:t/>
            </a:r>
            <a:br>
              <a:rPr lang="en-US" sz="4400" dirty="0" smtClean="0">
                <a:solidFill>
                  <a:srgbClr val="000000"/>
                </a:solidFill>
                <a:latin typeface="Arial" charset="0"/>
              </a:rPr>
            </a:br>
            <a:r>
              <a:rPr lang="en-US" sz="4400" dirty="0" smtClean="0">
                <a:solidFill>
                  <a:srgbClr val="000000"/>
                </a:solidFill>
                <a:latin typeface="Arial" charset="0"/>
              </a:rPr>
              <a:t> </a:t>
            </a:r>
            <a:br>
              <a:rPr lang="en-US" sz="4400" dirty="0" smtClean="0">
                <a:solidFill>
                  <a:srgbClr val="000000"/>
                </a:solidFill>
                <a:latin typeface="Arial" charset="0"/>
              </a:rPr>
            </a:br>
            <a:endParaRPr lang="en-US" sz="4400" dirty="0" smtClean="0">
              <a:solidFill>
                <a:srgbClr val="000000"/>
              </a:solidFill>
              <a:latin typeface="Arial" charset="0"/>
            </a:endParaRPr>
          </a:p>
        </p:txBody>
      </p:sp>
      <p:sp>
        <p:nvSpPr>
          <p:cNvPr id="5" name="Pravokutnik 4"/>
          <p:cNvSpPr/>
          <p:nvPr/>
        </p:nvSpPr>
        <p:spPr>
          <a:xfrm>
            <a:off x="609600" y="5410200"/>
            <a:ext cx="7924800" cy="769441"/>
          </a:xfrm>
          <a:prstGeom prst="rect">
            <a:avLst/>
          </a:prstGeom>
        </p:spPr>
        <p:txBody>
          <a:bodyPr wrap="square">
            <a:spAutoFit/>
          </a:bodyPr>
          <a:lstStyle/>
          <a:p>
            <a:pPr algn="ctr"/>
            <a:r>
              <a:rPr lang="hr-HR" sz="4400" b="1" dirty="0" smtClean="0"/>
              <a:t>MODIFIKACIJA PONAŠANJA</a:t>
            </a:r>
            <a:endParaRPr lang="hr-HR" sz="44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81000" y="228600"/>
            <a:ext cx="7467600" cy="487362"/>
          </a:xfrm>
        </p:spPr>
        <p:txBody>
          <a:bodyPr>
            <a:normAutofit fontScale="90000"/>
          </a:bodyPr>
          <a:lstStyle/>
          <a:p>
            <a:r>
              <a:rPr lang="hr-HR" dirty="0" smtClean="0"/>
              <a:t>Ključne ideje:</a:t>
            </a:r>
            <a:endParaRPr lang="hr-HR" dirty="0"/>
          </a:p>
        </p:txBody>
      </p:sp>
      <p:sp>
        <p:nvSpPr>
          <p:cNvPr id="3" name="Rezervirano mjesto sadržaja 2"/>
          <p:cNvSpPr>
            <a:spLocks noGrp="1"/>
          </p:cNvSpPr>
          <p:nvPr>
            <p:ph idx="1"/>
          </p:nvPr>
        </p:nvSpPr>
        <p:spPr>
          <a:xfrm>
            <a:off x="304800" y="914400"/>
            <a:ext cx="8610600" cy="5334000"/>
          </a:xfrm>
          <a:ln>
            <a:solidFill>
              <a:schemeClr val="tx1"/>
            </a:solidFill>
          </a:ln>
        </p:spPr>
        <p:txBody>
          <a:bodyPr>
            <a:normAutofit/>
          </a:bodyPr>
          <a:lstStyle/>
          <a:p>
            <a:pPr lvl="0">
              <a:buNone/>
            </a:pPr>
            <a:r>
              <a:rPr lang="en-GB" sz="2000" dirty="0" err="1" smtClean="0"/>
              <a:t>Ponašanje</a:t>
            </a:r>
            <a:r>
              <a:rPr lang="en-GB" sz="2000" dirty="0" smtClean="0"/>
              <a:t> je </a:t>
            </a:r>
            <a:r>
              <a:rPr lang="en-GB" sz="2000" dirty="0" err="1" smtClean="0"/>
              <a:t>obikovano</a:t>
            </a:r>
            <a:r>
              <a:rPr lang="en-GB" sz="2000" dirty="0" smtClean="0"/>
              <a:t> </a:t>
            </a:r>
            <a:r>
              <a:rPr lang="en-GB" sz="2000" dirty="0" err="1" smtClean="0"/>
              <a:t>njegovim</a:t>
            </a:r>
            <a:r>
              <a:rPr lang="en-GB" sz="2000" dirty="0" smtClean="0"/>
              <a:t> </a:t>
            </a:r>
            <a:r>
              <a:rPr lang="en-GB" sz="2000" dirty="0" err="1" smtClean="0"/>
              <a:t>posljedicama</a:t>
            </a:r>
            <a:r>
              <a:rPr lang="en-GB" sz="2000" dirty="0" smtClean="0"/>
              <a:t>, </a:t>
            </a:r>
            <a:r>
              <a:rPr lang="en-GB" sz="2000" dirty="0" err="1" smtClean="0"/>
              <a:t>onim</a:t>
            </a:r>
            <a:r>
              <a:rPr lang="en-GB" sz="2000" dirty="0" smtClean="0"/>
              <a:t> </a:t>
            </a:r>
            <a:r>
              <a:rPr lang="en-GB" sz="2000" dirty="0" err="1" smtClean="0"/>
              <a:t>što</a:t>
            </a:r>
            <a:r>
              <a:rPr lang="en-GB" sz="2000" dirty="0" smtClean="0"/>
              <a:t> se </a:t>
            </a:r>
            <a:r>
              <a:rPr lang="en-GB" sz="2000" dirty="0" err="1" smtClean="0"/>
              <a:t>pojedincu</a:t>
            </a:r>
            <a:r>
              <a:rPr lang="en-GB" sz="2000" dirty="0" smtClean="0"/>
              <a:t> </a:t>
            </a:r>
            <a:r>
              <a:rPr lang="en-GB" sz="2000" dirty="0" err="1" smtClean="0"/>
              <a:t>događa</a:t>
            </a:r>
            <a:r>
              <a:rPr lang="en-GB" sz="2000" dirty="0" smtClean="0"/>
              <a:t> </a:t>
            </a:r>
            <a:r>
              <a:rPr lang="hr-HR" sz="2000" dirty="0" smtClean="0"/>
              <a:t>neposredno</a:t>
            </a:r>
            <a:r>
              <a:rPr lang="en-GB" sz="2000" dirty="0" smtClean="0"/>
              <a:t> </a:t>
            </a:r>
            <a:r>
              <a:rPr lang="en-GB" sz="2000" dirty="0" err="1" smtClean="0"/>
              <a:t>nakon</a:t>
            </a:r>
            <a:r>
              <a:rPr lang="hr-HR" sz="2000" dirty="0" smtClean="0"/>
              <a:t> nekog ponašanja</a:t>
            </a:r>
            <a:r>
              <a:rPr lang="en-GB" sz="2000" dirty="0" smtClean="0"/>
              <a:t>.</a:t>
            </a:r>
            <a:endParaRPr lang="hr-HR" sz="2000" dirty="0" smtClean="0"/>
          </a:p>
          <a:p>
            <a:pPr lvl="0">
              <a:buNone/>
            </a:pPr>
            <a:r>
              <a:rPr lang="en-GB" sz="2000" dirty="0" err="1" smtClean="0"/>
              <a:t>Sustavno</a:t>
            </a:r>
            <a:r>
              <a:rPr lang="en-GB" sz="2000" dirty="0" smtClean="0"/>
              <a:t> </a:t>
            </a:r>
            <a:r>
              <a:rPr lang="en-GB" sz="2000" dirty="0" err="1" smtClean="0"/>
              <a:t>korištenje</a:t>
            </a:r>
            <a:r>
              <a:rPr lang="en-GB" sz="2000" dirty="0" smtClean="0"/>
              <a:t> </a:t>
            </a:r>
            <a:r>
              <a:rPr lang="en-GB" sz="2000" dirty="0" err="1" smtClean="0"/>
              <a:t>po</a:t>
            </a:r>
            <a:r>
              <a:rPr lang="hr-HR" sz="2000" dirty="0" err="1" smtClean="0"/>
              <a:t>tkreplje</a:t>
            </a:r>
            <a:r>
              <a:rPr lang="en-GB" sz="2000" dirty="0" err="1" smtClean="0"/>
              <a:t>nja</a:t>
            </a:r>
            <a:r>
              <a:rPr lang="en-GB" sz="2000" dirty="0" smtClean="0"/>
              <a:t> (</a:t>
            </a:r>
            <a:r>
              <a:rPr lang="en-GB" sz="2000" dirty="0" err="1" smtClean="0"/>
              <a:t>nagrada</a:t>
            </a:r>
            <a:r>
              <a:rPr lang="en-GB" sz="2000" dirty="0" smtClean="0"/>
              <a:t>) </a:t>
            </a:r>
            <a:r>
              <a:rPr lang="en-GB" sz="2000" dirty="0" err="1" smtClean="0"/>
              <a:t>može</a:t>
            </a:r>
            <a:r>
              <a:rPr lang="en-GB" sz="2000" dirty="0" smtClean="0"/>
              <a:t> </a:t>
            </a:r>
            <a:r>
              <a:rPr lang="en-GB" sz="2000" dirty="0" err="1" smtClean="0"/>
              <a:t>oblikovati</a:t>
            </a:r>
            <a:r>
              <a:rPr lang="en-GB" sz="2000" dirty="0" smtClean="0"/>
              <a:t> </a:t>
            </a:r>
            <a:r>
              <a:rPr lang="en-GB" sz="2000" dirty="0" err="1" smtClean="0"/>
              <a:t>ponašanje</a:t>
            </a:r>
            <a:r>
              <a:rPr lang="en-GB" sz="2000" dirty="0" smtClean="0"/>
              <a:t> </a:t>
            </a:r>
            <a:r>
              <a:rPr lang="en-GB" sz="2000" dirty="0" err="1" smtClean="0"/>
              <a:t>učenika</a:t>
            </a:r>
            <a:r>
              <a:rPr lang="en-GB" sz="2000" dirty="0" smtClean="0"/>
              <a:t> </a:t>
            </a:r>
            <a:r>
              <a:rPr lang="en-GB" sz="2000" dirty="0" err="1" smtClean="0"/>
              <a:t>prema</a:t>
            </a:r>
            <a:r>
              <a:rPr lang="en-GB" sz="2000" dirty="0" smtClean="0"/>
              <a:t> </a:t>
            </a:r>
            <a:r>
              <a:rPr lang="en-GB" sz="2000" dirty="0" err="1" smtClean="0"/>
              <a:t>željenim</a:t>
            </a:r>
            <a:r>
              <a:rPr lang="en-GB" sz="2000" dirty="0" smtClean="0"/>
              <a:t> </a:t>
            </a:r>
            <a:r>
              <a:rPr lang="en-GB" sz="2000" dirty="0" err="1" smtClean="0"/>
              <a:t>smjerovima</a:t>
            </a:r>
            <a:r>
              <a:rPr lang="en-GB" sz="2000" dirty="0" smtClean="0"/>
              <a:t>.</a:t>
            </a:r>
            <a:endParaRPr lang="hr-HR" sz="2000" dirty="0" smtClean="0"/>
          </a:p>
          <a:p>
            <a:pPr lvl="0">
              <a:buNone/>
            </a:pPr>
            <a:r>
              <a:rPr lang="hr-HR" sz="2000" dirty="0" smtClean="0"/>
              <a:t>Neko se p</a:t>
            </a:r>
            <a:r>
              <a:rPr lang="en-GB" sz="2000" dirty="0" err="1" smtClean="0"/>
              <a:t>onašanje</a:t>
            </a:r>
            <a:r>
              <a:rPr lang="en-GB" sz="2000" dirty="0" smtClean="0"/>
              <a:t> </a:t>
            </a:r>
            <a:r>
              <a:rPr lang="hr-HR" sz="2000" dirty="0" smtClean="0"/>
              <a:t>reducira </a:t>
            </a:r>
            <a:r>
              <a:rPr lang="en-GB" sz="2000" dirty="0" smtClean="0"/>
              <a:t> </a:t>
            </a:r>
            <a:r>
              <a:rPr lang="en-GB" sz="2000" dirty="0" err="1" smtClean="0"/>
              <a:t>ukoliko</a:t>
            </a:r>
            <a:r>
              <a:rPr lang="hr-HR" sz="2000" dirty="0" smtClean="0"/>
              <a:t> ga</a:t>
            </a:r>
            <a:r>
              <a:rPr lang="en-GB" sz="2000" dirty="0" smtClean="0"/>
              <a:t> ne </a:t>
            </a:r>
            <a:r>
              <a:rPr lang="en-GB" sz="2000" dirty="0" err="1" smtClean="0"/>
              <a:t>slijedi</a:t>
            </a:r>
            <a:r>
              <a:rPr lang="en-GB" sz="2000" dirty="0" smtClean="0"/>
              <a:t> </a:t>
            </a:r>
            <a:r>
              <a:rPr lang="en-GB" sz="2000" dirty="0" err="1" smtClean="0"/>
              <a:t>po</a:t>
            </a:r>
            <a:r>
              <a:rPr lang="hr-HR" sz="2000" dirty="0" err="1" smtClean="0"/>
              <a:t>tkreplje</a:t>
            </a:r>
            <a:r>
              <a:rPr lang="en-GB" sz="2000" dirty="0" err="1" smtClean="0"/>
              <a:t>nje</a:t>
            </a:r>
            <a:r>
              <a:rPr lang="en-GB" sz="2000" dirty="0" smtClean="0"/>
              <a:t>.</a:t>
            </a:r>
            <a:endParaRPr lang="hr-HR" sz="2000" dirty="0" smtClean="0"/>
          </a:p>
          <a:p>
            <a:pPr lvl="0">
              <a:buNone/>
            </a:pPr>
            <a:r>
              <a:rPr lang="en-GB" sz="2000" dirty="0" err="1" smtClean="0"/>
              <a:t>Ponašanje</a:t>
            </a:r>
            <a:r>
              <a:rPr lang="en-GB" sz="2000" dirty="0" smtClean="0"/>
              <a:t> je </a:t>
            </a:r>
            <a:r>
              <a:rPr lang="en-GB" sz="2000" dirty="0" err="1" smtClean="0"/>
              <a:t>također</a:t>
            </a:r>
            <a:r>
              <a:rPr lang="en-GB" sz="2000" dirty="0" smtClean="0"/>
              <a:t> </a:t>
            </a:r>
            <a:r>
              <a:rPr lang="en-GB" sz="2000" dirty="0" err="1" smtClean="0"/>
              <a:t>oslabljeno</a:t>
            </a:r>
            <a:r>
              <a:rPr lang="en-GB" sz="2000" dirty="0" smtClean="0"/>
              <a:t> </a:t>
            </a:r>
            <a:r>
              <a:rPr lang="en-GB" sz="2000" dirty="0" err="1" smtClean="0"/>
              <a:t>kaznom</a:t>
            </a:r>
            <a:r>
              <a:rPr lang="en-GB" sz="2000" dirty="0" smtClean="0"/>
              <a:t>.</a:t>
            </a:r>
            <a:endParaRPr lang="hr-HR" sz="2000" dirty="0" smtClean="0"/>
          </a:p>
          <a:p>
            <a:pPr lvl="0">
              <a:buNone/>
            </a:pPr>
            <a:r>
              <a:rPr lang="en-GB" sz="2000" dirty="0" smtClean="0"/>
              <a:t>U </a:t>
            </a:r>
            <a:r>
              <a:rPr lang="en-GB" sz="2000" dirty="0" err="1" smtClean="0"/>
              <a:t>ranijim</a:t>
            </a:r>
            <a:r>
              <a:rPr lang="en-GB" sz="2000" dirty="0" smtClean="0"/>
              <a:t> </a:t>
            </a:r>
            <a:r>
              <a:rPr lang="en-GB" sz="2000" dirty="0" err="1" smtClean="0"/>
              <a:t>fazama</a:t>
            </a:r>
            <a:r>
              <a:rPr lang="en-GB" sz="2000" dirty="0" smtClean="0"/>
              <a:t> </a:t>
            </a:r>
            <a:r>
              <a:rPr lang="en-GB" sz="2000" dirty="0" err="1" smtClean="0"/>
              <a:t>učenja</a:t>
            </a:r>
            <a:r>
              <a:rPr lang="en-GB" sz="2000" dirty="0" smtClean="0"/>
              <a:t>, </a:t>
            </a:r>
            <a:r>
              <a:rPr lang="en-GB" sz="2000" dirty="0" err="1" smtClean="0"/>
              <a:t>stalno</a:t>
            </a:r>
            <a:r>
              <a:rPr lang="en-GB" sz="2000" dirty="0" smtClean="0"/>
              <a:t> </a:t>
            </a:r>
            <a:r>
              <a:rPr lang="en-GB" sz="2000" dirty="0" err="1" smtClean="0"/>
              <a:t>po</a:t>
            </a:r>
            <a:r>
              <a:rPr lang="hr-HR" sz="2000" dirty="0" err="1" smtClean="0"/>
              <a:t>tkreplje</a:t>
            </a:r>
            <a:r>
              <a:rPr lang="en-GB" sz="2000" dirty="0" err="1" smtClean="0"/>
              <a:t>nje</a:t>
            </a:r>
            <a:r>
              <a:rPr lang="en-GB" sz="2000" dirty="0" smtClean="0"/>
              <a:t> </a:t>
            </a:r>
            <a:r>
              <a:rPr lang="hr-HR" sz="2000" dirty="0" smtClean="0"/>
              <a:t>daje</a:t>
            </a:r>
            <a:r>
              <a:rPr lang="en-GB" sz="2000" dirty="0" smtClean="0"/>
              <a:t> </a:t>
            </a:r>
            <a:r>
              <a:rPr lang="en-GB" sz="2000" dirty="0" err="1" smtClean="0"/>
              <a:t>najbolje</a:t>
            </a:r>
            <a:r>
              <a:rPr lang="en-GB" sz="2000" dirty="0" smtClean="0"/>
              <a:t> </a:t>
            </a:r>
            <a:r>
              <a:rPr lang="en-GB" sz="2000" dirty="0" err="1" smtClean="0"/>
              <a:t>rezultate</a:t>
            </a:r>
            <a:r>
              <a:rPr lang="en-GB" sz="2000" dirty="0" smtClean="0"/>
              <a:t>.</a:t>
            </a:r>
            <a:endParaRPr lang="hr-HR" sz="2000" dirty="0" smtClean="0"/>
          </a:p>
          <a:p>
            <a:pPr lvl="0">
              <a:buNone/>
            </a:pPr>
            <a:r>
              <a:rPr lang="en-GB" sz="2000" dirty="0" err="1" smtClean="0"/>
              <a:t>Jednom</a:t>
            </a:r>
            <a:r>
              <a:rPr lang="en-GB" sz="2000" dirty="0" smtClean="0"/>
              <a:t> </a:t>
            </a:r>
            <a:r>
              <a:rPr lang="en-GB" sz="2000" dirty="0" err="1" smtClean="0"/>
              <a:t>kada</a:t>
            </a:r>
            <a:r>
              <a:rPr lang="en-GB" sz="2000" dirty="0" smtClean="0"/>
              <a:t> je </a:t>
            </a:r>
            <a:r>
              <a:rPr lang="en-GB" sz="2000" dirty="0" err="1" smtClean="0"/>
              <a:t>učenje</a:t>
            </a:r>
            <a:r>
              <a:rPr lang="en-GB" sz="2000" dirty="0" smtClean="0"/>
              <a:t> </a:t>
            </a:r>
            <a:r>
              <a:rPr lang="en-GB" sz="2000" dirty="0" err="1" smtClean="0"/>
              <a:t>dostiglo</a:t>
            </a:r>
            <a:r>
              <a:rPr lang="en-GB" sz="2000" dirty="0" smtClean="0"/>
              <a:t> </a:t>
            </a:r>
            <a:r>
              <a:rPr lang="en-GB" sz="2000" dirty="0" err="1" smtClean="0"/>
              <a:t>željenu</a:t>
            </a:r>
            <a:r>
              <a:rPr lang="en-GB" sz="2000" dirty="0" smtClean="0"/>
              <a:t> </a:t>
            </a:r>
            <a:r>
              <a:rPr lang="en-GB" sz="2000" dirty="0" err="1" smtClean="0"/>
              <a:t>razinu</a:t>
            </a:r>
            <a:r>
              <a:rPr lang="en-GB" sz="2000" dirty="0" smtClean="0"/>
              <a:t>, </a:t>
            </a:r>
            <a:r>
              <a:rPr lang="en-GB" sz="2000" dirty="0" err="1" smtClean="0"/>
              <a:t>najbolje</a:t>
            </a:r>
            <a:r>
              <a:rPr lang="en-GB" sz="2000" dirty="0" smtClean="0"/>
              <a:t> </a:t>
            </a:r>
            <a:r>
              <a:rPr lang="en-GB" sz="2000" dirty="0" err="1" smtClean="0"/>
              <a:t>ga</a:t>
            </a:r>
            <a:r>
              <a:rPr lang="en-GB" sz="2000" dirty="0" smtClean="0"/>
              <a:t> je </a:t>
            </a:r>
            <a:r>
              <a:rPr lang="en-GB" sz="2000" dirty="0" err="1" smtClean="0"/>
              <a:t>održavati</a:t>
            </a:r>
            <a:r>
              <a:rPr lang="en-GB" sz="2000" dirty="0" smtClean="0"/>
              <a:t> </a:t>
            </a:r>
            <a:r>
              <a:rPr lang="en-GB" sz="2000" dirty="0" err="1" smtClean="0"/>
              <a:t>isprekidanim</a:t>
            </a:r>
            <a:r>
              <a:rPr lang="en-GB" sz="2000" dirty="0" smtClean="0"/>
              <a:t> </a:t>
            </a:r>
            <a:r>
              <a:rPr lang="en-GB" sz="2000" dirty="0" err="1" smtClean="0"/>
              <a:t>po</a:t>
            </a:r>
            <a:r>
              <a:rPr lang="hr-HR" sz="2000" dirty="0" err="1" smtClean="0"/>
              <a:t>tkreplje</a:t>
            </a:r>
            <a:r>
              <a:rPr lang="en-GB" sz="2000" dirty="0" err="1" smtClean="0"/>
              <a:t>njem</a:t>
            </a:r>
            <a:r>
              <a:rPr lang="en-GB" sz="2000" dirty="0" smtClean="0"/>
              <a:t>, </a:t>
            </a:r>
            <a:r>
              <a:rPr lang="en-GB" sz="2000" dirty="0" err="1" smtClean="0"/>
              <a:t>koje</a:t>
            </a:r>
            <a:r>
              <a:rPr lang="en-GB" sz="2000" dirty="0" smtClean="0"/>
              <a:t> se </a:t>
            </a:r>
            <a:r>
              <a:rPr lang="en-GB" sz="2000" dirty="0" err="1" smtClean="0"/>
              <a:t>provodi</a:t>
            </a:r>
            <a:r>
              <a:rPr lang="en-GB" sz="2000" dirty="0" smtClean="0"/>
              <a:t> </a:t>
            </a:r>
            <a:r>
              <a:rPr lang="en-GB" sz="2000" dirty="0" err="1" smtClean="0"/>
              <a:t>samo</a:t>
            </a:r>
            <a:r>
              <a:rPr lang="en-GB" sz="2000" dirty="0" smtClean="0"/>
              <a:t> </a:t>
            </a:r>
            <a:r>
              <a:rPr lang="en-GB" sz="2000" dirty="0" err="1" smtClean="0"/>
              <a:t>povremeno</a:t>
            </a:r>
            <a:r>
              <a:rPr lang="en-GB" sz="2000" dirty="0" smtClean="0"/>
              <a:t>. </a:t>
            </a:r>
            <a:endParaRPr lang="hr-HR" sz="2000" dirty="0" smtClean="0"/>
          </a:p>
          <a:p>
            <a:pPr lvl="0">
              <a:buNone/>
            </a:pPr>
            <a:r>
              <a:rPr lang="en-GB" sz="2000" dirty="0" err="1" smtClean="0"/>
              <a:t>Modifi</a:t>
            </a:r>
            <a:r>
              <a:rPr lang="hr-HR" sz="2000" dirty="0" err="1" smtClean="0"/>
              <a:t>kacija</a:t>
            </a:r>
            <a:r>
              <a:rPr lang="en-GB" sz="2000" dirty="0" smtClean="0"/>
              <a:t> </a:t>
            </a:r>
            <a:r>
              <a:rPr lang="en-GB" sz="2000" dirty="0" err="1" smtClean="0"/>
              <a:t>ponašanja</a:t>
            </a:r>
            <a:r>
              <a:rPr lang="en-GB" sz="2000" dirty="0" smtClean="0"/>
              <a:t> se </a:t>
            </a:r>
            <a:r>
              <a:rPr lang="en-GB" sz="2000" dirty="0" err="1" smtClean="0"/>
              <a:t>pri</a:t>
            </a:r>
            <a:r>
              <a:rPr lang="hr-HR" sz="2000" dirty="0" err="1" smtClean="0"/>
              <a:t>mjenjuje</a:t>
            </a:r>
            <a:r>
              <a:rPr lang="hr-HR" sz="2000" dirty="0" smtClean="0"/>
              <a:t> na </a:t>
            </a:r>
            <a:r>
              <a:rPr lang="en-GB" sz="2000" dirty="0" err="1" smtClean="0"/>
              <a:t>dva</a:t>
            </a:r>
            <a:r>
              <a:rPr lang="en-GB" sz="2000" dirty="0" smtClean="0"/>
              <a:t>  </a:t>
            </a:r>
            <a:r>
              <a:rPr lang="en-GB" sz="2000" dirty="0" err="1" smtClean="0"/>
              <a:t>načina</a:t>
            </a:r>
            <a:r>
              <a:rPr lang="en-GB" sz="2000" dirty="0" smtClean="0"/>
              <a:t>:</a:t>
            </a:r>
            <a:endParaRPr lang="hr-HR" sz="2000" dirty="0" smtClean="0"/>
          </a:p>
          <a:p>
            <a:pPr lvl="0"/>
            <a:r>
              <a:rPr lang="hr-HR" sz="1800" dirty="0" smtClean="0"/>
              <a:t>- </a:t>
            </a:r>
            <a:r>
              <a:rPr lang="en-GB" sz="1800" dirty="0" err="1" smtClean="0"/>
              <a:t>Učitelj</a:t>
            </a:r>
            <a:r>
              <a:rPr lang="en-GB" sz="1800" dirty="0" smtClean="0"/>
              <a:t> </a:t>
            </a:r>
            <a:r>
              <a:rPr lang="hr-HR" sz="1800" dirty="0" smtClean="0"/>
              <a:t>primjećuje nedolično ponašanje učenika, učitelj ga nagrađuje&lt;, učenik nastoji ponoviti ponašanje.   </a:t>
            </a:r>
          </a:p>
          <a:p>
            <a:pPr lvl="0"/>
            <a:r>
              <a:rPr lang="hr-HR" sz="1800" dirty="0" smtClean="0"/>
              <a:t>- </a:t>
            </a:r>
            <a:r>
              <a:rPr lang="en-GB" sz="1800" dirty="0" err="1" smtClean="0"/>
              <a:t>Učitelj</a:t>
            </a:r>
            <a:r>
              <a:rPr lang="en-GB" sz="1800" dirty="0" smtClean="0"/>
              <a:t> </a:t>
            </a:r>
            <a:r>
              <a:rPr lang="hr-HR" sz="1800" dirty="0" smtClean="0"/>
              <a:t>primjećuje nedolično ponašanje </a:t>
            </a:r>
            <a:r>
              <a:rPr lang="en-GB" sz="1800" dirty="0" err="1" smtClean="0"/>
              <a:t>učenika</a:t>
            </a:r>
            <a:r>
              <a:rPr lang="hr-HR" sz="1800" dirty="0" smtClean="0"/>
              <a:t>; učitelj ga ignorira ili kažnjava učenika,  zatim nagrađuje učenika koji se ponaša korektno; učenik s nedoličnim ponašanjem će najvjerojatnije odustati od ponavljanja toga ponašanja. </a:t>
            </a:r>
            <a:r>
              <a:rPr lang="en-GB" sz="1800" dirty="0" smtClean="0"/>
              <a:t> </a:t>
            </a:r>
            <a:r>
              <a:rPr lang="hr-HR" sz="1800" dirty="0" smtClean="0"/>
              <a:t> </a:t>
            </a:r>
            <a:r>
              <a:rPr lang="hr-HR" sz="2000" dirty="0" smtClean="0"/>
              <a:t> </a:t>
            </a:r>
            <a:endParaRPr lang="hr-HR" sz="20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en-GB" sz="2800" b="1" dirty="0" err="1" smtClean="0"/>
              <a:t>Modifikacija</a:t>
            </a:r>
            <a:r>
              <a:rPr lang="en-GB" sz="2800" b="1" dirty="0" smtClean="0"/>
              <a:t> </a:t>
            </a:r>
            <a:r>
              <a:rPr lang="en-GB" sz="2800" b="1" dirty="0" err="1" smtClean="0"/>
              <a:t>ponašanja</a:t>
            </a:r>
            <a:r>
              <a:rPr lang="en-GB" sz="2800" b="1" dirty="0" smtClean="0"/>
              <a:t> </a:t>
            </a:r>
            <a:r>
              <a:rPr lang="en-GB" sz="2800" b="1" dirty="0" err="1" smtClean="0"/>
              <a:t>uspješno</a:t>
            </a:r>
            <a:r>
              <a:rPr lang="en-GB" sz="2800" b="1" dirty="0" smtClean="0"/>
              <a:t> </a:t>
            </a:r>
            <a:r>
              <a:rPr lang="en-GB" sz="2800" b="1" dirty="0" err="1" smtClean="0"/>
              <a:t>koristi</a:t>
            </a:r>
            <a:r>
              <a:rPr lang="en-GB" sz="2800" b="1" dirty="0" smtClean="0"/>
              <a:t> </a:t>
            </a:r>
            <a:r>
              <a:rPr lang="en-GB" sz="2800" b="1" dirty="0" err="1" smtClean="0"/>
              <a:t>različite</a:t>
            </a:r>
            <a:r>
              <a:rPr lang="en-GB" sz="2800" b="1" dirty="0" smtClean="0"/>
              <a:t> </a:t>
            </a:r>
            <a:r>
              <a:rPr lang="en-GB" sz="2800" b="1" dirty="0" err="1" smtClean="0"/>
              <a:t>načine</a:t>
            </a:r>
            <a:r>
              <a:rPr lang="en-GB" sz="2800" b="1" dirty="0" smtClean="0"/>
              <a:t> </a:t>
            </a:r>
            <a:r>
              <a:rPr lang="en-GB" sz="2800" b="1" dirty="0" err="1" smtClean="0"/>
              <a:t>po</a:t>
            </a:r>
            <a:r>
              <a:rPr lang="hr-HR" sz="2800" b="1" dirty="0" err="1" smtClean="0"/>
              <a:t>tkreplje</a:t>
            </a:r>
            <a:r>
              <a:rPr lang="en-GB" sz="2800" b="1" dirty="0" err="1" smtClean="0"/>
              <a:t>nja</a:t>
            </a:r>
            <a:r>
              <a:rPr lang="en-GB" sz="2800" b="1" dirty="0" smtClean="0"/>
              <a:t>. </a:t>
            </a:r>
            <a:endParaRPr lang="hr-HR" sz="2800" b="1" dirty="0"/>
          </a:p>
        </p:txBody>
      </p:sp>
      <p:sp>
        <p:nvSpPr>
          <p:cNvPr id="3" name="Rezervirano mjesto sadržaja 2"/>
          <p:cNvSpPr>
            <a:spLocks noGrp="1"/>
          </p:cNvSpPr>
          <p:nvPr>
            <p:ph idx="1"/>
          </p:nvPr>
        </p:nvSpPr>
        <p:spPr>
          <a:xfrm>
            <a:off x="457200" y="1600200"/>
            <a:ext cx="7467600" cy="4876800"/>
          </a:xfrm>
          <a:ln>
            <a:solidFill>
              <a:schemeClr val="tx1"/>
            </a:solidFill>
          </a:ln>
        </p:spPr>
        <p:txBody>
          <a:bodyPr>
            <a:normAutofit fontScale="92500" lnSpcReduction="10000"/>
          </a:bodyPr>
          <a:lstStyle/>
          <a:p>
            <a:pPr>
              <a:buNone/>
            </a:pPr>
            <a:r>
              <a:rPr lang="hr-HR" b="1" dirty="0" smtClean="0"/>
              <a:t>Primarna potkrepljenja</a:t>
            </a:r>
            <a:r>
              <a:rPr lang="hr-HR" dirty="0" smtClean="0"/>
              <a:t>: zadovoljavaju naše osnovne potrebe, kao </a:t>
            </a:r>
            <a:r>
              <a:rPr lang="hr-HR" dirty="0" err="1" smtClean="0"/>
              <a:t>npr</a:t>
            </a:r>
            <a:r>
              <a:rPr lang="hr-HR" dirty="0" smtClean="0"/>
              <a:t>. hrana; </a:t>
            </a:r>
          </a:p>
          <a:p>
            <a:pPr>
              <a:buNone/>
            </a:pPr>
            <a:r>
              <a:rPr lang="hr-HR" b="1" dirty="0" smtClean="0"/>
              <a:t>Sekundarna potkrepljenja:</a:t>
            </a:r>
            <a:r>
              <a:rPr lang="hr-HR" dirty="0" smtClean="0"/>
              <a:t>  </a:t>
            </a:r>
          </a:p>
          <a:p>
            <a:pPr>
              <a:buFont typeface="Wingdings" pitchFamily="2" charset="2"/>
              <a:buNone/>
            </a:pPr>
            <a:r>
              <a:rPr lang="hr-HR" dirty="0" smtClean="0"/>
              <a:t> - </a:t>
            </a:r>
            <a:r>
              <a:rPr lang="hr-HR" sz="2400" dirty="0" smtClean="0"/>
              <a:t>socijalna potkrepljenja: </a:t>
            </a:r>
            <a:r>
              <a:rPr lang="hr-HR" sz="2400" dirty="0" err="1" smtClean="0"/>
              <a:t>npr</a:t>
            </a:r>
            <a:r>
              <a:rPr lang="hr-HR" sz="2400" dirty="0" smtClean="0"/>
              <a:t>. riječi, geste, osmijeh, tapšanje, rukovanje i </a:t>
            </a:r>
            <a:r>
              <a:rPr lang="hr-HR" sz="2400" dirty="0" err="1" smtClean="0"/>
              <a:t>sl</a:t>
            </a:r>
            <a:r>
              <a:rPr lang="hr-HR" sz="2400" dirty="0" smtClean="0"/>
              <a:t>.</a:t>
            </a:r>
          </a:p>
          <a:p>
            <a:pPr>
              <a:buFont typeface="Wingdings" pitchFamily="2" charset="2"/>
              <a:buNone/>
            </a:pPr>
            <a:r>
              <a:rPr lang="hr-HR" sz="2400" dirty="0" smtClean="0"/>
              <a:t> -  simbolička potkrepljenja: znakovi, zvjezdice, pohvalnice, naljepnice, …</a:t>
            </a:r>
          </a:p>
          <a:p>
            <a:pPr>
              <a:buFont typeface="Wingdings" pitchFamily="2" charset="2"/>
              <a:buNone/>
            </a:pPr>
            <a:r>
              <a:rPr lang="hr-HR" sz="2400" dirty="0" smtClean="0"/>
              <a:t> - </a:t>
            </a:r>
            <a:r>
              <a:rPr lang="hr-HR" sz="2400" dirty="0" err="1" smtClean="0"/>
              <a:t>potkrepljivačke</a:t>
            </a:r>
            <a:r>
              <a:rPr lang="hr-HR" sz="2400" dirty="0" smtClean="0"/>
              <a:t> aktivnost:  pristup zabavi, igre, pomoć učitelju, dekoracija učionice, rad s </a:t>
            </a:r>
            <a:r>
              <a:rPr lang="hr-HR" sz="2400" dirty="0" err="1" smtClean="0"/>
              <a:t>prijsateljima</a:t>
            </a:r>
            <a:r>
              <a:rPr lang="hr-HR" sz="2400" dirty="0" smtClean="0"/>
              <a:t>, na projektima, ekstra slobodno vrijeme,… </a:t>
            </a:r>
          </a:p>
          <a:p>
            <a:pPr lvl="1">
              <a:buNone/>
            </a:pPr>
            <a:endParaRPr lang="en-US" sz="2400" dirty="0" smtClean="0"/>
          </a:p>
          <a:p>
            <a:pPr>
              <a:buNone/>
            </a:pPr>
            <a:r>
              <a:rPr lang="hr-HR" sz="3200" dirty="0" smtClean="0"/>
              <a:t> </a:t>
            </a:r>
            <a:endParaRPr lang="hr-H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Grp="1" noChangeArrowheads="1"/>
          </p:cNvSpPr>
          <p:nvPr>
            <p:ph type="body" idx="1"/>
          </p:nvPr>
        </p:nvSpPr>
        <p:spPr>
          <a:xfrm>
            <a:off x="457200" y="228601"/>
            <a:ext cx="8458200" cy="1295400"/>
          </a:xfrm>
        </p:spPr>
        <p:txBody>
          <a:bodyPr/>
          <a:lstStyle/>
          <a:p>
            <a:r>
              <a:rPr lang="hr-HR" sz="2400" dirty="0"/>
              <a:t>Skinner je potkrepljenje definirao kao posljedicu koja povećava vjerojatnost pojavljivanja ponašanja, što nije isto što i nagrada. </a:t>
            </a:r>
            <a:r>
              <a:rPr lang="hr-HR" sz="2400" dirty="0" smtClean="0"/>
              <a:t> </a:t>
            </a:r>
            <a:endParaRPr lang="en-US" sz="2400" dirty="0"/>
          </a:p>
        </p:txBody>
      </p:sp>
      <p:graphicFrame>
        <p:nvGraphicFramePr>
          <p:cNvPr id="5" name="Dijagram 4"/>
          <p:cNvGraphicFramePr/>
          <p:nvPr/>
        </p:nvGraphicFramePr>
        <p:xfrm>
          <a:off x="468312" y="1412875"/>
          <a:ext cx="8294687" cy="2778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Pravokutnik 5"/>
          <p:cNvSpPr/>
          <p:nvPr/>
        </p:nvSpPr>
        <p:spPr>
          <a:xfrm>
            <a:off x="228600" y="4724400"/>
            <a:ext cx="8534400" cy="1588127"/>
          </a:xfrm>
          <a:prstGeom prst="rect">
            <a:avLst/>
          </a:prstGeom>
          <a:solidFill>
            <a:schemeClr val="tx1"/>
          </a:solidFill>
        </p:spPr>
        <p:txBody>
          <a:bodyPr wrap="square">
            <a:spAutoFit/>
          </a:bodyPr>
          <a:lstStyle/>
          <a:p>
            <a:pPr>
              <a:lnSpc>
                <a:spcPct val="90000"/>
              </a:lnSpc>
            </a:pPr>
            <a:r>
              <a:rPr lang="hr-HR" b="1" dirty="0" smtClean="0">
                <a:solidFill>
                  <a:schemeClr val="bg1"/>
                </a:solidFill>
              </a:rPr>
              <a:t>Pozitivna (zadavanje ugodnih podražaja): </a:t>
            </a:r>
            <a:r>
              <a:rPr lang="hr-HR" dirty="0" err="1" smtClean="0">
                <a:solidFill>
                  <a:schemeClr val="bg1"/>
                </a:solidFill>
              </a:rPr>
              <a:t>npr</a:t>
            </a:r>
            <a:r>
              <a:rPr lang="hr-HR" dirty="0" smtClean="0">
                <a:solidFill>
                  <a:schemeClr val="bg1"/>
                </a:solidFill>
              </a:rPr>
              <a:t>. kada dođemo baki ona nas dočeka s kolačem</a:t>
            </a:r>
          </a:p>
          <a:p>
            <a:pPr>
              <a:lnSpc>
                <a:spcPct val="90000"/>
              </a:lnSpc>
            </a:pPr>
            <a:r>
              <a:rPr lang="hr-HR" b="1" dirty="0" smtClean="0">
                <a:solidFill>
                  <a:schemeClr val="bg1"/>
                </a:solidFill>
              </a:rPr>
              <a:t>Negativno potkrepljenje (izostanak neugodnih podražaja):</a:t>
            </a:r>
            <a:r>
              <a:rPr lang="hr-HR" dirty="0" smtClean="0">
                <a:solidFill>
                  <a:schemeClr val="bg1"/>
                </a:solidFill>
              </a:rPr>
              <a:t> kada očekujemo neugodu, a ona izostane to isto djeluje potkrepljujuće za to ponašanje, </a:t>
            </a:r>
            <a:r>
              <a:rPr lang="hr-HR" dirty="0" err="1" smtClean="0">
                <a:solidFill>
                  <a:schemeClr val="bg1"/>
                </a:solidFill>
              </a:rPr>
              <a:t>npr</a:t>
            </a:r>
            <a:r>
              <a:rPr lang="hr-HR" dirty="0" smtClean="0">
                <a:solidFill>
                  <a:schemeClr val="bg1"/>
                </a:solidFill>
              </a:rPr>
              <a:t>. kada nismo kažnjeni za preveliku brzinu, a to smo očekivali; oslobode se učenici ispita jer su marljivo pisali zadaće tijekom tjedna)</a:t>
            </a:r>
            <a:endParaRPr lang="hr-HR" dirty="0">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jagram 2"/>
          <p:cNvGraphicFramePr/>
          <p:nvPr/>
        </p:nvGraphicFramePr>
        <p:xfrm>
          <a:off x="533400" y="838200"/>
          <a:ext cx="8229600" cy="3124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Pravokutnik 3"/>
          <p:cNvSpPr/>
          <p:nvPr/>
        </p:nvSpPr>
        <p:spPr>
          <a:xfrm>
            <a:off x="304800" y="4648200"/>
            <a:ext cx="8534400" cy="1477328"/>
          </a:xfrm>
          <a:prstGeom prst="rect">
            <a:avLst/>
          </a:prstGeom>
          <a:solidFill>
            <a:schemeClr val="tx1"/>
          </a:solidFill>
        </p:spPr>
        <p:txBody>
          <a:bodyPr wrap="square">
            <a:spAutoFit/>
          </a:bodyPr>
          <a:lstStyle/>
          <a:p>
            <a:r>
              <a:rPr lang="hr-HR" b="1" dirty="0" smtClean="0">
                <a:solidFill>
                  <a:schemeClr val="bg1"/>
                </a:solidFill>
              </a:rPr>
              <a:t>Kazna zadavanjem</a:t>
            </a:r>
            <a:r>
              <a:rPr lang="hr-HR" dirty="0" smtClean="0">
                <a:solidFill>
                  <a:schemeClr val="bg1"/>
                </a:solidFill>
              </a:rPr>
              <a:t>: (zadavanje neugodnih podražaja), </a:t>
            </a:r>
            <a:r>
              <a:rPr lang="hr-HR" dirty="0" err="1" smtClean="0">
                <a:solidFill>
                  <a:schemeClr val="bg1"/>
                </a:solidFill>
              </a:rPr>
              <a:t>npr</a:t>
            </a:r>
            <a:r>
              <a:rPr lang="hr-HR" dirty="0" smtClean="0">
                <a:solidFill>
                  <a:schemeClr val="bg1"/>
                </a:solidFill>
              </a:rPr>
              <a:t>. fizičke kazne, psihološke kazne (neprihvatljivo); djeca trebaju očistiti hodnik jer su se po njemu nabacivali s hranom</a:t>
            </a:r>
          </a:p>
          <a:p>
            <a:r>
              <a:rPr lang="hr-HR" b="1" dirty="0" smtClean="0">
                <a:solidFill>
                  <a:schemeClr val="bg1"/>
                </a:solidFill>
              </a:rPr>
              <a:t>Kazna uskraćivanjem</a:t>
            </a:r>
            <a:r>
              <a:rPr lang="hr-HR" dirty="0" smtClean="0">
                <a:solidFill>
                  <a:schemeClr val="bg1"/>
                </a:solidFill>
              </a:rPr>
              <a:t> (uskraćivanje očekivane ugode), </a:t>
            </a:r>
            <a:r>
              <a:rPr lang="hr-HR" dirty="0" err="1" smtClean="0">
                <a:solidFill>
                  <a:schemeClr val="bg1"/>
                </a:solidFill>
              </a:rPr>
              <a:t>npr</a:t>
            </a:r>
            <a:r>
              <a:rPr lang="hr-HR" dirty="0" smtClean="0">
                <a:solidFill>
                  <a:schemeClr val="bg1"/>
                </a:solidFill>
              </a:rPr>
              <a:t>. razredu se ukine maturalni izlet jer su višekratno markirali s nastave.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274638"/>
            <a:ext cx="7467600" cy="1020762"/>
          </a:xfrm>
        </p:spPr>
        <p:txBody>
          <a:bodyPr/>
          <a:lstStyle/>
          <a:p>
            <a:r>
              <a:rPr lang="hr-HR" sz="3600" b="1" dirty="0"/>
              <a:t>Primjena biheviorizma u edukaciji</a:t>
            </a:r>
            <a:endParaRPr lang="en-US" sz="3600" b="1" dirty="0"/>
          </a:p>
        </p:txBody>
      </p:sp>
      <p:sp>
        <p:nvSpPr>
          <p:cNvPr id="67587" name="Rectangle 3"/>
          <p:cNvSpPr>
            <a:spLocks noGrp="1" noChangeArrowheads="1"/>
          </p:cNvSpPr>
          <p:nvPr>
            <p:ph type="body" idx="1"/>
          </p:nvPr>
        </p:nvSpPr>
        <p:spPr>
          <a:xfrm>
            <a:off x="457200" y="1219200"/>
            <a:ext cx="7467600" cy="4906963"/>
          </a:xfrm>
        </p:spPr>
        <p:txBody>
          <a:bodyPr/>
          <a:lstStyle/>
          <a:p>
            <a:pPr marL="495300" indent="-495300">
              <a:buNone/>
            </a:pPr>
            <a:r>
              <a:rPr lang="hr-HR" sz="2000" dirty="0" smtClean="0"/>
              <a:t>1. Jasni </a:t>
            </a:r>
            <a:r>
              <a:rPr lang="hr-HR" sz="2000" dirty="0"/>
              <a:t>ciljevi, koji se trebaju fokusirati na ponašanje studenta, trebaju biti mjerljivi te dano objašnjenje pod kojim uvjetima će se ponašanje javiti i koji je kriterij prihvatljivog ponašanja. Učitelji će lakše razviti ciljeve koji će se pomaknuti od običnog upamćivanja, prema evaluaciji</a:t>
            </a:r>
            <a:r>
              <a:rPr lang="hr-HR" sz="2000" dirty="0" smtClean="0"/>
              <a:t>.</a:t>
            </a:r>
          </a:p>
          <a:p>
            <a:pPr marL="495300" indent="-495300">
              <a:buNone/>
            </a:pPr>
            <a:r>
              <a:rPr lang="hr-HR" sz="2000" dirty="0" smtClean="0"/>
              <a:t>2.  Programirano učenje (na početku jasan cilj, mali koraci, napredovanje vlastitom brzinom, učenik aktivan i povratna </a:t>
            </a:r>
            <a:r>
              <a:rPr lang="hr-HR" sz="2000" dirty="0" err="1" smtClean="0"/>
              <a:t>inf</a:t>
            </a:r>
            <a:r>
              <a:rPr lang="hr-HR" sz="2000" dirty="0" smtClean="0"/>
              <a:t> odmah, tekstovi forsiraju pozitivno potkrepljenje)</a:t>
            </a:r>
          </a:p>
          <a:p>
            <a:pPr marL="495300" indent="-495300">
              <a:buFont typeface="Wingdings" pitchFamily="2" charset="2"/>
              <a:buNone/>
            </a:pPr>
            <a:r>
              <a:rPr lang="hr-HR" sz="2000" dirty="0" smtClean="0"/>
              <a:t>3. Učenje do visoke razine (</a:t>
            </a:r>
            <a:r>
              <a:rPr lang="hr-HR" sz="2000" dirty="0" err="1" smtClean="0"/>
              <a:t>Mastery</a:t>
            </a:r>
            <a:r>
              <a:rPr lang="hr-HR" sz="2000" dirty="0" smtClean="0"/>
              <a:t> </a:t>
            </a:r>
            <a:r>
              <a:rPr lang="hr-HR" sz="2000" dirty="0" err="1" smtClean="0"/>
              <a:t>learning</a:t>
            </a:r>
            <a:r>
              <a:rPr lang="hr-HR" sz="2000" dirty="0" smtClean="0"/>
              <a:t>) – student mora posve naučiti jednu lekciju prije nego ide dalje.  </a:t>
            </a:r>
          </a:p>
          <a:p>
            <a:pPr marL="495300" indent="-495300">
              <a:buFont typeface="Wingdings" pitchFamily="2" charset="2"/>
              <a:buNone/>
            </a:pPr>
            <a:r>
              <a:rPr lang="hr-HR" sz="2000" dirty="0" smtClean="0"/>
              <a:t>4. Ugovor sa studentom – dogovor koji točno specificira što se traži od studenta i koje su posljedice </a:t>
            </a:r>
            <a:endParaRPr lang="en-US" sz="2000" dirty="0" smtClean="0"/>
          </a:p>
          <a:p>
            <a:pPr marL="495300" indent="-495300">
              <a:buFont typeface="Wingdings" pitchFamily="2" charset="2"/>
              <a:buAutoNum type="arabicPeriod"/>
            </a:pPr>
            <a:endParaRPr lang="hr-HR" sz="1600" dirty="0" smtClean="0"/>
          </a:p>
          <a:p>
            <a:pPr marL="495300" indent="-495300">
              <a:buFont typeface="Wingdings" pitchFamily="2" charset="2"/>
              <a:buAutoNum type="arabicPeriod"/>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zervirano mjesto sadržaja 2"/>
          <p:cNvSpPr>
            <a:spLocks noGrp="1"/>
          </p:cNvSpPr>
          <p:nvPr>
            <p:ph idx="1"/>
          </p:nvPr>
        </p:nvSpPr>
        <p:spPr>
          <a:xfrm>
            <a:off x="500034" y="960437"/>
            <a:ext cx="8229600" cy="5326083"/>
          </a:xfrm>
        </p:spPr>
        <p:txBody>
          <a:bodyPr>
            <a:normAutofit fontScale="92500" lnSpcReduction="20000"/>
          </a:bodyPr>
          <a:lstStyle/>
          <a:p>
            <a:pPr>
              <a:buFontTx/>
              <a:buNone/>
            </a:pPr>
            <a:r>
              <a:rPr lang="hr-HR" sz="2200" dirty="0" smtClean="0"/>
              <a:t>…. </a:t>
            </a:r>
            <a:r>
              <a:rPr lang="hr-HR" sz="1200" dirty="0" smtClean="0"/>
              <a:t> </a:t>
            </a:r>
            <a:r>
              <a:rPr lang="hr-HR" sz="2400" dirty="0" smtClean="0"/>
              <a:t>nestao s nastave</a:t>
            </a:r>
          </a:p>
          <a:p>
            <a:pPr>
              <a:buFontTx/>
              <a:buNone/>
            </a:pPr>
            <a:r>
              <a:rPr lang="hr-HR" sz="2400" dirty="0" smtClean="0"/>
              <a:t>… otišao bez pitanja</a:t>
            </a:r>
          </a:p>
          <a:p>
            <a:pPr>
              <a:buFontTx/>
              <a:buNone/>
            </a:pPr>
            <a:r>
              <a:rPr lang="hr-HR" sz="2400" dirty="0" smtClean="0"/>
              <a:t>… puše u WC ali ne znam što</a:t>
            </a:r>
          </a:p>
          <a:p>
            <a:pPr>
              <a:buFontTx/>
              <a:buNone/>
            </a:pPr>
            <a:r>
              <a:rPr lang="hr-HR" sz="2400" dirty="0" smtClean="0"/>
              <a:t>… poslan na razgovor kod pedagoga; nakon toga igra se  mobitelom</a:t>
            </a:r>
          </a:p>
          <a:p>
            <a:pPr>
              <a:buFontTx/>
              <a:buNone/>
            </a:pPr>
            <a:r>
              <a:rPr lang="hr-HR" sz="2400" dirty="0" smtClean="0"/>
              <a:t>… baca papire kroz prozor</a:t>
            </a:r>
          </a:p>
          <a:p>
            <a:pPr>
              <a:buFontTx/>
              <a:buNone/>
            </a:pPr>
            <a:r>
              <a:rPr lang="hr-HR" sz="2400" dirty="0" smtClean="0"/>
              <a:t>… piše pisamca za vrijeme biologije</a:t>
            </a:r>
          </a:p>
          <a:p>
            <a:pPr>
              <a:buFontTx/>
              <a:buNone/>
            </a:pPr>
            <a:r>
              <a:rPr lang="hr-HR" sz="2400" dirty="0" smtClean="0"/>
              <a:t>… glasno podriguje</a:t>
            </a:r>
          </a:p>
          <a:p>
            <a:pPr>
              <a:buFontTx/>
              <a:buNone/>
            </a:pPr>
            <a:r>
              <a:rPr lang="hr-HR" sz="2400" dirty="0" smtClean="0"/>
              <a:t>… muzikom s mobitela ometa nastavu</a:t>
            </a:r>
          </a:p>
          <a:p>
            <a:pPr>
              <a:buFontTx/>
              <a:buNone/>
            </a:pPr>
            <a:r>
              <a:rPr lang="hr-HR" sz="2400" dirty="0" smtClean="0"/>
              <a:t>… šeće za vrijeme sata</a:t>
            </a:r>
          </a:p>
          <a:p>
            <a:pPr>
              <a:buFontTx/>
              <a:buNone/>
            </a:pPr>
            <a:r>
              <a:rPr lang="hr-HR" sz="2400" dirty="0" smtClean="0"/>
              <a:t>… ne želi obrisati ploču premda je redar</a:t>
            </a:r>
          </a:p>
          <a:p>
            <a:pPr>
              <a:buFontTx/>
              <a:buNone/>
            </a:pPr>
            <a:r>
              <a:rPr lang="hr-HR" sz="2400" dirty="0" smtClean="0"/>
              <a:t>… lupka me po ramenu</a:t>
            </a:r>
          </a:p>
          <a:p>
            <a:pPr>
              <a:buFontTx/>
              <a:buNone/>
            </a:pPr>
            <a:r>
              <a:rPr lang="hr-HR" sz="2400" dirty="0" smtClean="0"/>
              <a:t>… izrazito nemiran (obukao kratke hlače na duge, pjeva i sl.)</a:t>
            </a:r>
          </a:p>
          <a:p>
            <a:pPr>
              <a:buFontTx/>
              <a:buNone/>
            </a:pPr>
            <a:r>
              <a:rPr lang="hr-HR" sz="2400" dirty="0" smtClean="0"/>
              <a:t>… zavija u razredu; nepristojan</a:t>
            </a:r>
          </a:p>
          <a:p>
            <a:pPr>
              <a:buFontTx/>
              <a:buNone/>
            </a:pPr>
            <a:r>
              <a:rPr lang="hr-HR" sz="1200" dirty="0" smtClean="0"/>
              <a:t> </a:t>
            </a:r>
          </a:p>
          <a:p>
            <a:pPr>
              <a:buFontTx/>
              <a:buNone/>
            </a:pPr>
            <a:r>
              <a:rPr lang="hr-HR" sz="1200" dirty="0" smtClean="0"/>
              <a:t> </a:t>
            </a:r>
          </a:p>
          <a:p>
            <a:pPr>
              <a:buFontTx/>
              <a:buNone/>
            </a:pPr>
            <a:r>
              <a:rPr lang="hr-HR" sz="1200" dirty="0" smtClean="0"/>
              <a:t>…</a:t>
            </a:r>
          </a:p>
          <a:p>
            <a:pPr>
              <a:buFontTx/>
              <a:buNone/>
            </a:pPr>
            <a:endParaRPr lang="hr-HR" sz="1200" dirty="0" smtClean="0"/>
          </a:p>
          <a:p>
            <a:pPr>
              <a:buFontTx/>
              <a:buNone/>
            </a:pPr>
            <a:r>
              <a:rPr lang="hr-HR" sz="1200" dirty="0" smtClean="0"/>
              <a:t> </a:t>
            </a:r>
            <a:endParaRPr lang="hr-HR"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idx="1"/>
          </p:nvPr>
        </p:nvSpPr>
        <p:spPr>
          <a:xfrm>
            <a:off x="685800" y="5334000"/>
            <a:ext cx="7772400" cy="1524000"/>
          </a:xfrm>
        </p:spPr>
        <p:txBody>
          <a:bodyPr/>
          <a:lstStyle/>
          <a:p>
            <a:pPr algn="ctr">
              <a:buNone/>
            </a:pPr>
            <a:r>
              <a:rPr lang="hr-HR" sz="3200" b="1" dirty="0" err="1" smtClean="0"/>
              <a:t>William</a:t>
            </a:r>
            <a:r>
              <a:rPr lang="hr-HR" sz="3200" b="1" dirty="0" smtClean="0"/>
              <a:t> </a:t>
            </a:r>
            <a:r>
              <a:rPr lang="hr-HR" sz="3200" b="1" dirty="0" err="1" smtClean="0"/>
              <a:t>Glasser</a:t>
            </a:r>
            <a:endParaRPr lang="hr-HR" sz="3200" b="1" dirty="0" smtClean="0"/>
          </a:p>
          <a:p>
            <a:pPr algn="ctr">
              <a:buNone/>
            </a:pPr>
            <a:r>
              <a:rPr lang="hr-HR" sz="3200" b="1" dirty="0" err="1" smtClean="0"/>
              <a:t>Realitetna</a:t>
            </a:r>
            <a:r>
              <a:rPr lang="hr-HR" sz="3200" b="1" dirty="0" smtClean="0"/>
              <a:t> terapija; Teorija izbora,  </a:t>
            </a:r>
            <a:endParaRPr lang="hr-HR" sz="32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0863" y="436563"/>
            <a:ext cx="8042275" cy="630237"/>
          </a:xfrm>
        </p:spPr>
        <p:txBody>
          <a:bodyPr>
            <a:normAutofit fontScale="90000"/>
          </a:bodyPr>
          <a:lstStyle/>
          <a:p>
            <a:r>
              <a:rPr lang="hr-HR" dirty="0" smtClean="0"/>
              <a:t>Ključne ideje</a:t>
            </a:r>
            <a:endParaRPr lang="hr-HR" dirty="0"/>
          </a:p>
        </p:txBody>
      </p:sp>
      <p:sp>
        <p:nvSpPr>
          <p:cNvPr id="3" name="Rezervirano mjesto sadržaja 2"/>
          <p:cNvSpPr>
            <a:spLocks noGrp="1"/>
          </p:cNvSpPr>
          <p:nvPr>
            <p:ph idx="1"/>
          </p:nvPr>
        </p:nvSpPr>
        <p:spPr>
          <a:xfrm>
            <a:off x="304800" y="1295400"/>
            <a:ext cx="8534400" cy="5334000"/>
          </a:xfrm>
          <a:ln>
            <a:solidFill>
              <a:schemeClr val="tx1"/>
            </a:solidFill>
          </a:ln>
        </p:spPr>
        <p:txBody>
          <a:bodyPr/>
          <a:lstStyle/>
          <a:p>
            <a:pPr marL="493712" indent="-457200">
              <a:buNone/>
            </a:pPr>
            <a:r>
              <a:rPr lang="hr-HR" sz="2400" dirty="0" smtClean="0"/>
              <a:t>1. Učenici su racionalna bića. Oni mogu kontrolirati svoje ponašanje. Oni biraju kako se ponašati. </a:t>
            </a:r>
            <a:r>
              <a:rPr lang="en-GB" sz="2400" dirty="0" smtClean="0"/>
              <a:t> </a:t>
            </a:r>
            <a:r>
              <a:rPr lang="hr-HR" sz="2400" dirty="0" smtClean="0"/>
              <a:t> </a:t>
            </a:r>
          </a:p>
          <a:p>
            <a:pPr marL="493712" indent="-457200">
              <a:buNone/>
            </a:pPr>
            <a:r>
              <a:rPr lang="en-GB" sz="2400" dirty="0" smtClean="0"/>
              <a:t>2. </a:t>
            </a:r>
            <a:r>
              <a:rPr lang="hr-HR" sz="2400" dirty="0" smtClean="0"/>
              <a:t>Dobar izbor stvara dobro ponašanje. Loš izbor stvara loše ponašanje </a:t>
            </a:r>
          </a:p>
          <a:p>
            <a:pPr marL="493712" indent="-457200">
              <a:buNone/>
            </a:pPr>
            <a:r>
              <a:rPr lang="en-GB" sz="2400" dirty="0" smtClean="0"/>
              <a:t>3. </a:t>
            </a:r>
            <a:r>
              <a:rPr lang="hr-HR" sz="2400" dirty="0" smtClean="0"/>
              <a:t>Nastavnici trebaju učenicima pomoći da naprave dobar izbor.  </a:t>
            </a:r>
          </a:p>
          <a:p>
            <a:pPr marL="493712" indent="-457200">
              <a:buNone/>
            </a:pPr>
            <a:r>
              <a:rPr lang="en-GB" sz="2400" dirty="0" smtClean="0"/>
              <a:t>4. </a:t>
            </a:r>
            <a:r>
              <a:rPr lang="hr-HR" sz="2400" dirty="0" smtClean="0"/>
              <a:t>Nastavnici koji brinu o svojim učenicima ne prihvaćaju izgovore za loše ponašanje.  </a:t>
            </a:r>
          </a:p>
          <a:p>
            <a:pPr marL="493712" indent="-457200">
              <a:buNone/>
            </a:pPr>
            <a:r>
              <a:rPr lang="en-GB" sz="2400" dirty="0" smtClean="0"/>
              <a:t>5. </a:t>
            </a:r>
            <a:r>
              <a:rPr lang="hr-HR" sz="2400" dirty="0" smtClean="0"/>
              <a:t>Razumne posljedice trebaju uvijek slijediti učenikovo ponašanje, bilo dobro ili loše.  </a:t>
            </a:r>
          </a:p>
          <a:p>
            <a:pPr marL="493712" indent="-457200">
              <a:buNone/>
            </a:pPr>
            <a:r>
              <a:rPr lang="en-GB" sz="2400" dirty="0" smtClean="0"/>
              <a:t>6. </a:t>
            </a:r>
            <a:r>
              <a:rPr lang="hr-HR" sz="2400" dirty="0" smtClean="0"/>
              <a:t>Razredna pravila su bitna i moraju se poštivati.  </a:t>
            </a:r>
          </a:p>
          <a:p>
            <a:pPr marL="493712" indent="-457200">
              <a:buNone/>
            </a:pPr>
            <a:r>
              <a:rPr lang="en-GB" sz="2400" dirty="0" smtClean="0"/>
              <a:t>7. </a:t>
            </a:r>
            <a:r>
              <a:rPr lang="hr-HR" sz="2400" dirty="0" smtClean="0"/>
              <a:t>Razredni sastanci su korisni za rasprave o pravilima, ponašanju i disciplini.  </a:t>
            </a:r>
            <a:r>
              <a:rPr lang="en-GB" sz="2400" dirty="0" smtClean="0"/>
              <a:t>.</a:t>
            </a:r>
            <a:endParaRPr lang="hr-HR" sz="2400"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7772400" cy="609600"/>
          </a:xfrm>
        </p:spPr>
        <p:txBody>
          <a:bodyPr>
            <a:normAutofit fontScale="90000"/>
          </a:bodyPr>
          <a:lstStyle/>
          <a:p>
            <a:r>
              <a:rPr lang="hr-HR" dirty="0" smtClean="0"/>
              <a:t/>
            </a:r>
            <a:br>
              <a:rPr lang="hr-HR" dirty="0" smtClean="0"/>
            </a:br>
            <a:r>
              <a:rPr lang="hr-HR" dirty="0" smtClean="0"/>
              <a:t>Što je TEORIJA IZBORA?</a:t>
            </a:r>
            <a:br>
              <a:rPr lang="hr-HR" dirty="0" smtClean="0"/>
            </a:br>
            <a:endParaRPr lang="hr-HR" dirty="0"/>
          </a:p>
        </p:txBody>
      </p:sp>
      <p:sp>
        <p:nvSpPr>
          <p:cNvPr id="3" name="Rezervirano mjesto sadržaja 2"/>
          <p:cNvSpPr>
            <a:spLocks noGrp="1"/>
          </p:cNvSpPr>
          <p:nvPr>
            <p:ph idx="1"/>
          </p:nvPr>
        </p:nvSpPr>
        <p:spPr>
          <a:xfrm>
            <a:off x="685800" y="914400"/>
            <a:ext cx="7772400" cy="5181600"/>
          </a:xfrm>
          <a:ln>
            <a:solidFill>
              <a:schemeClr val="tx1"/>
            </a:solidFill>
          </a:ln>
        </p:spPr>
        <p:txBody>
          <a:bodyPr/>
          <a:lstStyle/>
          <a:p>
            <a:pPr lvl="0"/>
            <a:r>
              <a:rPr lang="hr-HR" sz="1600" dirty="0" smtClean="0"/>
              <a:t>Teorija koja znanstveno objašnjava ponašanje ljudi. </a:t>
            </a:r>
          </a:p>
          <a:p>
            <a:pPr lvl="0"/>
            <a:r>
              <a:rPr lang="hr-HR" sz="1600" dirty="0" smtClean="0"/>
              <a:t>Ponašanje čovjeka je unutarnje motivirano, </a:t>
            </a:r>
            <a:r>
              <a:rPr lang="hr-HR" sz="1600" dirty="0" err="1" smtClean="0"/>
              <a:t>tj</a:t>
            </a:r>
            <a:r>
              <a:rPr lang="hr-HR" sz="1600" dirty="0" smtClean="0"/>
              <a:t>. ponašamo se na određeni način zbog zadovoljavanja svojih potreba te stoga IZABIREMO ponašanje kojim realiziramo svoje potrebe </a:t>
            </a:r>
          </a:p>
          <a:p>
            <a:pPr lvl="0"/>
            <a:r>
              <a:rPr lang="hr-HR" sz="1600" dirty="0" smtClean="0"/>
              <a:t>Osnovna je značajka ljudi da pokušavaju uspostaviti kontrolu nad okružjem u kojem žive </a:t>
            </a:r>
          </a:p>
          <a:p>
            <a:pPr lvl="0"/>
            <a:r>
              <a:rPr lang="hr-HR" sz="1600" dirty="0" smtClean="0"/>
              <a:t>Ljudski organizmi djeluju na vanjski svijet kako bi zadovoljili svoje potrebe i želje. Oni dobivaju </a:t>
            </a:r>
            <a:r>
              <a:rPr lang="hr-HR" sz="1600" dirty="0" err="1" smtClean="0"/>
              <a:t>input</a:t>
            </a:r>
            <a:r>
              <a:rPr lang="hr-HR" sz="1600" dirty="0" smtClean="0"/>
              <a:t> iz vanjskog svijeta i stvaraju </a:t>
            </a:r>
            <a:r>
              <a:rPr lang="hr-HR" sz="1600" dirty="0" err="1" smtClean="0"/>
              <a:t>output</a:t>
            </a:r>
            <a:r>
              <a:rPr lang="hr-HR" sz="1600" dirty="0" smtClean="0"/>
              <a:t> prema vanjskom svijetu zbog toga je svako ponašanje SVRHOVITO- ono uvijek ima smisla za čovjeka koji se ponaša na određeni način </a:t>
            </a:r>
          </a:p>
          <a:p>
            <a:pPr lvl="0"/>
            <a:r>
              <a:rPr lang="hr-HR" sz="1600" dirty="0" smtClean="0"/>
              <a:t> </a:t>
            </a:r>
          </a:p>
          <a:p>
            <a:pPr lvl="0"/>
            <a:r>
              <a:rPr lang="hr-HR" sz="1600" dirty="0" smtClean="0"/>
              <a:t>Za razvoj dobrih međuljudskih odnosa važno je znati:MOŽEMO MIJENJATI SVOJE PONAŠANJE, ALI NE I PONAŠANJE DRUGIH LJUDI </a:t>
            </a:r>
          </a:p>
          <a:p>
            <a:pPr lvl="0"/>
            <a:endParaRPr lang="hr-HR" sz="1600" dirty="0" smtClean="0"/>
          </a:p>
          <a:p>
            <a:pPr lvl="0"/>
            <a:r>
              <a:rPr lang="hr-HR" sz="1600" dirty="0" smtClean="0"/>
              <a:t>Kvalitetni odnosi temelj su duševnog zdravlja, a svako odstupanje od "normalnog" ponašanja upućuje nas na nekvalitetne odnose koje ta osoba ima sa svojom okolinom. </a:t>
            </a:r>
            <a:endParaRPr lang="hr-HR" sz="1600"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8458200" cy="838200"/>
          </a:xfrm>
        </p:spPr>
        <p:txBody>
          <a:bodyPr>
            <a:normAutofit fontScale="90000"/>
          </a:bodyPr>
          <a:lstStyle/>
          <a:p>
            <a:r>
              <a:rPr lang="hr-HR" dirty="0" smtClean="0"/>
              <a:t/>
            </a:r>
            <a:br>
              <a:rPr lang="hr-HR" dirty="0" smtClean="0"/>
            </a:br>
            <a:r>
              <a:rPr lang="hr-HR" dirty="0" smtClean="0"/>
              <a:t>Što je REALITETNA TERAPIJA?</a:t>
            </a:r>
            <a:br>
              <a:rPr lang="hr-HR" dirty="0" smtClean="0"/>
            </a:br>
            <a:endParaRPr lang="hr-HR" dirty="0"/>
          </a:p>
        </p:txBody>
      </p:sp>
      <p:sp>
        <p:nvSpPr>
          <p:cNvPr id="3" name="Rezervirano mjesto sadržaja 2"/>
          <p:cNvSpPr>
            <a:spLocks noGrp="1"/>
          </p:cNvSpPr>
          <p:nvPr>
            <p:ph idx="1"/>
          </p:nvPr>
        </p:nvSpPr>
        <p:spPr>
          <a:xfrm>
            <a:off x="381000" y="1066800"/>
            <a:ext cx="8458200" cy="5029200"/>
          </a:xfrm>
          <a:ln>
            <a:solidFill>
              <a:schemeClr val="tx1"/>
            </a:solidFill>
          </a:ln>
        </p:spPr>
        <p:txBody>
          <a:bodyPr>
            <a:normAutofit lnSpcReduction="10000"/>
          </a:bodyPr>
          <a:lstStyle/>
          <a:p>
            <a:pPr lvl="0"/>
            <a:r>
              <a:rPr lang="hr-HR" sz="1800" dirty="0" smtClean="0"/>
              <a:t>To je metoda savjetovanja kojom se ljudima pomaže uspostaviti kvalitetnije odnose te otkriti djelotvornije načine upravljanja vlastitim životom </a:t>
            </a:r>
          </a:p>
          <a:p>
            <a:pPr lvl="0"/>
            <a:r>
              <a:rPr lang="hr-HR" sz="1800" dirty="0" smtClean="0"/>
              <a:t>BITNO: u sadašnjosti MOŽEMO izabrati ponašanja kojima ćemo bolje nego ranije zadovoljavati potrebe i unapređivati kvalitetu života jer je uzaludno gubiti vrijeme baveći se prošlošću jer se ona ne može mijenjati </a:t>
            </a:r>
          </a:p>
          <a:p>
            <a:pPr lvl="0"/>
            <a:r>
              <a:rPr lang="hr-HR" sz="1800" dirty="0" smtClean="0"/>
              <a:t>ALI UVIJEK MOŽEMO NEŠTO PODUZETI SADA ŠTO ĆE NAŠ ŽIVOT UČINITI BOLJIM I KVALITETNIJIM </a:t>
            </a:r>
          </a:p>
          <a:p>
            <a:pPr lvl="0"/>
            <a:r>
              <a:rPr lang="hr-HR" sz="1800" dirty="0" smtClean="0"/>
              <a:t>DAKLE, možemo mijenjati samo sebe. </a:t>
            </a:r>
          </a:p>
          <a:p>
            <a:pPr lvl="0"/>
            <a:r>
              <a:rPr lang="hr-HR" sz="1800" dirty="0" err="1" smtClean="0"/>
              <a:t>Realitetna</a:t>
            </a:r>
            <a:r>
              <a:rPr lang="hr-HR" sz="1800" dirty="0" smtClean="0"/>
              <a:t> terapija usmjerena je na izbor djelotvornih ponašanja </a:t>
            </a:r>
          </a:p>
          <a:p>
            <a:pPr lvl="0"/>
            <a:r>
              <a:rPr lang="hr-HR" sz="1800" dirty="0" smtClean="0"/>
              <a:t>Ključna pitanja </a:t>
            </a:r>
            <a:r>
              <a:rPr lang="hr-HR" sz="1800" dirty="0" err="1" smtClean="0"/>
              <a:t>realitetne</a:t>
            </a:r>
            <a:r>
              <a:rPr lang="hr-HR" sz="1800" dirty="0" smtClean="0"/>
              <a:t> terapija koja možemo primijeniti u bilo kojoj situaciji i sami na sebi su: </a:t>
            </a:r>
          </a:p>
          <a:p>
            <a:r>
              <a:rPr lang="hr-HR" sz="1800" dirty="0" smtClean="0"/>
              <a:t>Ž - R - E - P</a:t>
            </a:r>
            <a:br>
              <a:rPr lang="hr-HR" sz="1800" dirty="0" smtClean="0"/>
            </a:br>
            <a:r>
              <a:rPr lang="hr-HR" sz="1800" dirty="0" smtClean="0"/>
              <a:t>1. Što želim? (Želja) </a:t>
            </a:r>
            <a:br>
              <a:rPr lang="hr-HR" sz="1800" dirty="0" smtClean="0"/>
            </a:br>
            <a:r>
              <a:rPr lang="hr-HR" sz="1800" dirty="0" smtClean="0"/>
              <a:t>2. Što radim da dobijem to što želim? (Radnja) </a:t>
            </a:r>
            <a:br>
              <a:rPr lang="hr-HR" sz="1800" dirty="0" smtClean="0"/>
            </a:br>
            <a:r>
              <a:rPr lang="hr-HR" sz="1800" dirty="0" smtClean="0"/>
              <a:t>3. Donosi li mi ono što radim to što želim? (Evaluacija) </a:t>
            </a:r>
            <a:br>
              <a:rPr lang="hr-HR" sz="1800" dirty="0" smtClean="0"/>
            </a:br>
            <a:r>
              <a:rPr lang="hr-HR" sz="1800" dirty="0" smtClean="0"/>
              <a:t>4. Što još mogu učiniti? (Plan) </a:t>
            </a:r>
            <a:r>
              <a:rPr lang="hr-HR" dirty="0" smtClean="0"/>
              <a:t/>
            </a:r>
            <a:br>
              <a:rPr lang="hr-HR" dirty="0" smtClean="0"/>
            </a:br>
            <a:endParaRPr lang="hr-HR"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lgn="ctr"/>
            <a:r>
              <a:rPr lang="hr-HR" sz="2800" dirty="0" smtClean="0">
                <a:solidFill>
                  <a:srgbClr val="FF0000"/>
                </a:solidFill>
              </a:rPr>
              <a:t>Primjena </a:t>
            </a:r>
            <a:r>
              <a:rPr lang="hr-HR" sz="2800" dirty="0" err="1" smtClean="0">
                <a:solidFill>
                  <a:srgbClr val="FF0000"/>
                </a:solidFill>
              </a:rPr>
              <a:t>realitetne</a:t>
            </a:r>
            <a:r>
              <a:rPr lang="hr-HR" sz="2800" dirty="0" smtClean="0">
                <a:solidFill>
                  <a:srgbClr val="FF0000"/>
                </a:solidFill>
              </a:rPr>
              <a:t> terapije</a:t>
            </a:r>
            <a:endParaRPr lang="en-US" sz="2800" dirty="0">
              <a:solidFill>
                <a:srgbClr val="FF0000"/>
              </a:solidFill>
            </a:endParaRPr>
          </a:p>
        </p:txBody>
      </p:sp>
      <p:sp>
        <p:nvSpPr>
          <p:cNvPr id="95235" name="Rectangle 3"/>
          <p:cNvSpPr>
            <a:spLocks noGrp="1" noChangeArrowheads="1"/>
          </p:cNvSpPr>
          <p:nvPr>
            <p:ph idx="1"/>
          </p:nvPr>
        </p:nvSpPr>
        <p:spPr>
          <a:xfrm>
            <a:off x="762000" y="1676400"/>
            <a:ext cx="7772400" cy="4038600"/>
          </a:xfrm>
          <a:ln>
            <a:solidFill>
              <a:schemeClr val="tx1"/>
            </a:solidFill>
          </a:ln>
        </p:spPr>
        <p:txBody>
          <a:bodyPr>
            <a:normAutofit fontScale="92500" lnSpcReduction="20000"/>
          </a:bodyPr>
          <a:lstStyle/>
          <a:p>
            <a:pPr>
              <a:lnSpc>
                <a:spcPct val="80000"/>
              </a:lnSpc>
              <a:buFontTx/>
              <a:buNone/>
            </a:pPr>
            <a:r>
              <a:rPr lang="en-US" sz="2800" dirty="0"/>
              <a:t>STEP 1: </a:t>
            </a:r>
            <a:r>
              <a:rPr lang="hr-HR" sz="2800" dirty="0" smtClean="0"/>
              <a:t> Uspostaviti kontakt s učenikom  </a:t>
            </a:r>
            <a:endParaRPr lang="en-US" sz="2800" dirty="0"/>
          </a:p>
          <a:p>
            <a:pPr>
              <a:lnSpc>
                <a:spcPct val="80000"/>
              </a:lnSpc>
              <a:buFontTx/>
              <a:buNone/>
            </a:pPr>
            <a:r>
              <a:rPr lang="en-US" sz="2800" dirty="0"/>
              <a:t>STEP 2: </a:t>
            </a:r>
            <a:r>
              <a:rPr lang="hr-HR" sz="2800" dirty="0" smtClean="0"/>
              <a:t> Usmjeriti se na (konkretno) ponašanje</a:t>
            </a:r>
            <a:endParaRPr lang="en-CA" sz="2800" dirty="0"/>
          </a:p>
          <a:p>
            <a:pPr>
              <a:lnSpc>
                <a:spcPct val="80000"/>
              </a:lnSpc>
              <a:buFontTx/>
              <a:buNone/>
            </a:pPr>
            <a:r>
              <a:rPr lang="en-US" sz="2800" dirty="0"/>
              <a:t>STEP 3: </a:t>
            </a:r>
            <a:r>
              <a:rPr lang="hr-HR" sz="2800" dirty="0" smtClean="0"/>
              <a:t> Učenik mora prihvatiti odgovornost za</a:t>
            </a:r>
          </a:p>
          <a:p>
            <a:pPr>
              <a:lnSpc>
                <a:spcPct val="80000"/>
              </a:lnSpc>
              <a:buFontTx/>
              <a:buNone/>
            </a:pPr>
            <a:r>
              <a:rPr lang="hr-HR" sz="2800" dirty="0" smtClean="0"/>
              <a:t>               ponašanje  </a:t>
            </a:r>
            <a:endParaRPr lang="en-US" sz="2800" dirty="0"/>
          </a:p>
          <a:p>
            <a:pPr>
              <a:lnSpc>
                <a:spcPct val="80000"/>
              </a:lnSpc>
              <a:buFontTx/>
              <a:buNone/>
            </a:pPr>
            <a:r>
              <a:rPr lang="en-US" sz="2800" dirty="0"/>
              <a:t>STEP 4: </a:t>
            </a:r>
            <a:r>
              <a:rPr lang="hr-HR" sz="2800" dirty="0" smtClean="0"/>
              <a:t> Učenik treba evaluirati ponašanje  </a:t>
            </a:r>
            <a:endParaRPr lang="en-US" sz="2800" dirty="0"/>
          </a:p>
          <a:p>
            <a:pPr>
              <a:lnSpc>
                <a:spcPct val="80000"/>
              </a:lnSpc>
              <a:buFontTx/>
              <a:buNone/>
            </a:pPr>
            <a:r>
              <a:rPr lang="en-US" sz="2800" dirty="0"/>
              <a:t>STEP 5: </a:t>
            </a:r>
            <a:r>
              <a:rPr lang="hr-HR" sz="2800" dirty="0" smtClean="0"/>
              <a:t> Razvijte plan  </a:t>
            </a:r>
            <a:endParaRPr lang="en-US" sz="2800" dirty="0"/>
          </a:p>
          <a:p>
            <a:pPr>
              <a:lnSpc>
                <a:spcPct val="80000"/>
              </a:lnSpc>
              <a:buFontTx/>
              <a:buNone/>
            </a:pPr>
            <a:r>
              <a:rPr lang="en-US" sz="2800" dirty="0"/>
              <a:t>STEP 6: </a:t>
            </a:r>
            <a:r>
              <a:rPr lang="hr-HR" sz="2800" dirty="0" smtClean="0"/>
              <a:t> Učenik se mora obvezati da će slijediti</a:t>
            </a:r>
          </a:p>
          <a:p>
            <a:pPr>
              <a:lnSpc>
                <a:spcPct val="80000"/>
              </a:lnSpc>
              <a:buFontTx/>
              <a:buNone/>
            </a:pPr>
            <a:r>
              <a:rPr lang="hr-HR" sz="2800" dirty="0" smtClean="0"/>
              <a:t>               plan  </a:t>
            </a:r>
            <a:endParaRPr lang="en-US" sz="2800" dirty="0"/>
          </a:p>
          <a:p>
            <a:pPr>
              <a:lnSpc>
                <a:spcPct val="80000"/>
              </a:lnSpc>
              <a:buFontTx/>
              <a:buNone/>
            </a:pPr>
            <a:r>
              <a:rPr lang="en-US" sz="2800" dirty="0"/>
              <a:t>STEP 7: </a:t>
            </a:r>
            <a:r>
              <a:rPr lang="hr-HR" sz="2800" dirty="0" smtClean="0"/>
              <a:t> Pratite implementaciju plana  </a:t>
            </a:r>
            <a:endParaRPr lang="en-US" sz="2800" dirty="0"/>
          </a:p>
          <a:p>
            <a:pPr>
              <a:lnSpc>
                <a:spcPct val="80000"/>
              </a:lnSpc>
              <a:buFontTx/>
              <a:buNone/>
            </a:pPr>
            <a:endParaRPr lang="hr-HR" sz="2000" dirty="0" smtClean="0"/>
          </a:p>
          <a:p>
            <a:pPr>
              <a:lnSpc>
                <a:spcPct val="80000"/>
              </a:lnSpc>
              <a:buFontTx/>
              <a:buNone/>
            </a:pPr>
            <a:endParaRPr lang="hr-HR" sz="2000" dirty="0" smtClean="0"/>
          </a:p>
          <a:p>
            <a:pPr>
              <a:lnSpc>
                <a:spcPct val="80000"/>
              </a:lnSpc>
              <a:buFontTx/>
              <a:buNone/>
            </a:pPr>
            <a:endParaRPr lang="hr-HR" sz="2000" dirty="0" smtClean="0"/>
          </a:p>
          <a:p>
            <a:pPr>
              <a:lnSpc>
                <a:spcPct val="80000"/>
              </a:lnSpc>
              <a:buFontTx/>
              <a:buNone/>
            </a:pPr>
            <a:endParaRPr lang="en-US" sz="1400" dirty="0"/>
          </a:p>
          <a:p>
            <a:pPr>
              <a:lnSpc>
                <a:spcPct val="80000"/>
              </a:lnSpc>
              <a:buFontTx/>
              <a:buNone/>
            </a:pPr>
            <a:r>
              <a:rPr lang="hr-HR" sz="1400" dirty="0" smtClean="0"/>
              <a:t> </a:t>
            </a:r>
            <a:endParaRPr lang="en-US" sz="1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fade">
                                      <p:cBhvr>
                                        <p:cTn id="7" dur="1000"/>
                                        <p:tgtEl>
                                          <p:spTgt spid="95234"/>
                                        </p:tgtEl>
                                      </p:cBhvr>
                                    </p:animEffect>
                                    <p:anim calcmode="lin" valueType="num">
                                      <p:cBhvr>
                                        <p:cTn id="8" dur="1000" fill="hold"/>
                                        <p:tgtEl>
                                          <p:spTgt spid="95234"/>
                                        </p:tgtEl>
                                        <p:attrNameLst>
                                          <p:attrName>ppt_x</p:attrName>
                                        </p:attrNameLst>
                                      </p:cBhvr>
                                      <p:tavLst>
                                        <p:tav tm="0">
                                          <p:val>
                                            <p:strVal val="#ppt_x"/>
                                          </p:val>
                                        </p:tav>
                                        <p:tav tm="100000">
                                          <p:val>
                                            <p:strVal val="#ppt_x"/>
                                          </p:val>
                                        </p:tav>
                                      </p:tavLst>
                                    </p:anim>
                                    <p:anim calcmode="lin" valueType="num">
                                      <p:cBhvr>
                                        <p:cTn id="9" dur="898" decel="100000" fill="hold"/>
                                        <p:tgtEl>
                                          <p:spTgt spid="95234"/>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523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95235">
                                            <p:bg/>
                                          </p:spTgt>
                                        </p:tgtEl>
                                        <p:attrNameLst>
                                          <p:attrName>style.visibility</p:attrName>
                                        </p:attrNameLst>
                                      </p:cBhvr>
                                      <p:to>
                                        <p:strVal val="visible"/>
                                      </p:to>
                                    </p:set>
                                    <p:animEffect transition="in" filter="fade">
                                      <p:cBhvr>
                                        <p:cTn id="15" dur="1000"/>
                                        <p:tgtEl>
                                          <p:spTgt spid="95235">
                                            <p:bg/>
                                          </p:spTgt>
                                        </p:tgtEl>
                                      </p:cBhvr>
                                    </p:animEffect>
                                    <p:anim calcmode="lin" valueType="num">
                                      <p:cBhvr>
                                        <p:cTn id="16" dur="1000" fill="hold"/>
                                        <p:tgtEl>
                                          <p:spTgt spid="95235">
                                            <p:bg/>
                                          </p:spTgt>
                                        </p:tgtEl>
                                        <p:attrNameLst>
                                          <p:attrName>ppt_x</p:attrName>
                                        </p:attrNameLst>
                                      </p:cBhvr>
                                      <p:tavLst>
                                        <p:tav tm="0">
                                          <p:val>
                                            <p:strVal val="#ppt_x"/>
                                          </p:val>
                                        </p:tav>
                                        <p:tav tm="100000">
                                          <p:val>
                                            <p:strVal val="#ppt_x"/>
                                          </p:val>
                                        </p:tav>
                                      </p:tavLst>
                                    </p:anim>
                                    <p:anim calcmode="lin" valueType="num">
                                      <p:cBhvr>
                                        <p:cTn id="17" dur="898" decel="100000" fill="hold"/>
                                        <p:tgtEl>
                                          <p:spTgt spid="95235">
                                            <p:bg/>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95235">
                                            <p:bg/>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95235">
                                            <p:txEl>
                                              <p:pRg st="0" end="0"/>
                                            </p:txEl>
                                          </p:spTgt>
                                        </p:tgtEl>
                                        <p:attrNameLst>
                                          <p:attrName>style.visibility</p:attrName>
                                        </p:attrNameLst>
                                      </p:cBhvr>
                                      <p:to>
                                        <p:strVal val="visible"/>
                                      </p:to>
                                    </p:set>
                                    <p:animEffect transition="in" filter="fade">
                                      <p:cBhvr>
                                        <p:cTn id="23" dur="1000"/>
                                        <p:tgtEl>
                                          <p:spTgt spid="95235">
                                            <p:txEl>
                                              <p:pRg st="0" end="0"/>
                                            </p:txEl>
                                          </p:spTgt>
                                        </p:tgtEl>
                                      </p:cBhvr>
                                    </p:animEffect>
                                    <p:anim calcmode="lin" valueType="num">
                                      <p:cBhvr>
                                        <p:cTn id="24" dur="1000" fill="hold"/>
                                        <p:tgtEl>
                                          <p:spTgt spid="95235">
                                            <p:txEl>
                                              <p:pRg st="0" end="0"/>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95235">
                                            <p:txEl>
                                              <p:pRg st="0" end="0"/>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9523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95235">
                                            <p:txEl>
                                              <p:pRg st="1" end="1"/>
                                            </p:txEl>
                                          </p:spTgt>
                                        </p:tgtEl>
                                        <p:attrNameLst>
                                          <p:attrName>style.visibility</p:attrName>
                                        </p:attrNameLst>
                                      </p:cBhvr>
                                      <p:to>
                                        <p:strVal val="visible"/>
                                      </p:to>
                                    </p:set>
                                    <p:animEffect transition="in" filter="fade">
                                      <p:cBhvr>
                                        <p:cTn id="31" dur="1000"/>
                                        <p:tgtEl>
                                          <p:spTgt spid="95235">
                                            <p:txEl>
                                              <p:pRg st="1" end="1"/>
                                            </p:txEl>
                                          </p:spTgt>
                                        </p:tgtEl>
                                      </p:cBhvr>
                                    </p:animEffect>
                                    <p:anim calcmode="lin" valueType="num">
                                      <p:cBhvr>
                                        <p:cTn id="32" dur="1000" fill="hold"/>
                                        <p:tgtEl>
                                          <p:spTgt spid="95235">
                                            <p:txEl>
                                              <p:pRg st="1" end="1"/>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5235">
                                            <p:txEl>
                                              <p:pRg st="1" end="1"/>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5235">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95235">
                                            <p:txEl>
                                              <p:pRg st="2" end="2"/>
                                            </p:txEl>
                                          </p:spTgt>
                                        </p:tgtEl>
                                        <p:attrNameLst>
                                          <p:attrName>style.visibility</p:attrName>
                                        </p:attrNameLst>
                                      </p:cBhvr>
                                      <p:to>
                                        <p:strVal val="visible"/>
                                      </p:to>
                                    </p:set>
                                    <p:animEffect transition="in" filter="fade">
                                      <p:cBhvr>
                                        <p:cTn id="39" dur="1000"/>
                                        <p:tgtEl>
                                          <p:spTgt spid="95235">
                                            <p:txEl>
                                              <p:pRg st="2" end="2"/>
                                            </p:txEl>
                                          </p:spTgt>
                                        </p:tgtEl>
                                      </p:cBhvr>
                                    </p:animEffect>
                                    <p:anim calcmode="lin" valueType="num">
                                      <p:cBhvr>
                                        <p:cTn id="40" dur="1000" fill="hold"/>
                                        <p:tgtEl>
                                          <p:spTgt spid="95235">
                                            <p:txEl>
                                              <p:pRg st="2" end="2"/>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95235">
                                            <p:txEl>
                                              <p:pRg st="2" end="2"/>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9523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95235">
                                            <p:txEl>
                                              <p:pRg st="3" end="3"/>
                                            </p:txEl>
                                          </p:spTgt>
                                        </p:tgtEl>
                                        <p:attrNameLst>
                                          <p:attrName>style.visibility</p:attrName>
                                        </p:attrNameLst>
                                      </p:cBhvr>
                                      <p:to>
                                        <p:strVal val="visible"/>
                                      </p:to>
                                    </p:set>
                                    <p:animEffect transition="in" filter="fade">
                                      <p:cBhvr>
                                        <p:cTn id="47" dur="1000"/>
                                        <p:tgtEl>
                                          <p:spTgt spid="95235">
                                            <p:txEl>
                                              <p:pRg st="3" end="3"/>
                                            </p:txEl>
                                          </p:spTgt>
                                        </p:tgtEl>
                                      </p:cBhvr>
                                    </p:animEffect>
                                    <p:anim calcmode="lin" valueType="num">
                                      <p:cBhvr>
                                        <p:cTn id="48" dur="1000" fill="hold"/>
                                        <p:tgtEl>
                                          <p:spTgt spid="95235">
                                            <p:txEl>
                                              <p:pRg st="3" end="3"/>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95235">
                                            <p:txEl>
                                              <p:pRg st="3" end="3"/>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9523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95235">
                                            <p:txEl>
                                              <p:pRg st="4" end="4"/>
                                            </p:txEl>
                                          </p:spTgt>
                                        </p:tgtEl>
                                        <p:attrNameLst>
                                          <p:attrName>style.visibility</p:attrName>
                                        </p:attrNameLst>
                                      </p:cBhvr>
                                      <p:to>
                                        <p:strVal val="visible"/>
                                      </p:to>
                                    </p:set>
                                    <p:animEffect transition="in" filter="fade">
                                      <p:cBhvr>
                                        <p:cTn id="55" dur="1000"/>
                                        <p:tgtEl>
                                          <p:spTgt spid="95235">
                                            <p:txEl>
                                              <p:pRg st="4" end="4"/>
                                            </p:txEl>
                                          </p:spTgt>
                                        </p:tgtEl>
                                      </p:cBhvr>
                                    </p:animEffect>
                                    <p:anim calcmode="lin" valueType="num">
                                      <p:cBhvr>
                                        <p:cTn id="56" dur="1000" fill="hold"/>
                                        <p:tgtEl>
                                          <p:spTgt spid="95235">
                                            <p:txEl>
                                              <p:pRg st="4" end="4"/>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95235">
                                            <p:txEl>
                                              <p:pRg st="4" end="4"/>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9523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7" presetClass="entr" presetSubtype="0" fill="hold" grpId="0" nodeType="clickEffect">
                                  <p:stCondLst>
                                    <p:cond delay="0"/>
                                  </p:stCondLst>
                                  <p:childTnLst>
                                    <p:set>
                                      <p:cBhvr>
                                        <p:cTn id="62" dur="1" fill="hold">
                                          <p:stCondLst>
                                            <p:cond delay="0"/>
                                          </p:stCondLst>
                                        </p:cTn>
                                        <p:tgtEl>
                                          <p:spTgt spid="95235">
                                            <p:txEl>
                                              <p:pRg st="5" end="5"/>
                                            </p:txEl>
                                          </p:spTgt>
                                        </p:tgtEl>
                                        <p:attrNameLst>
                                          <p:attrName>style.visibility</p:attrName>
                                        </p:attrNameLst>
                                      </p:cBhvr>
                                      <p:to>
                                        <p:strVal val="visible"/>
                                      </p:to>
                                    </p:set>
                                    <p:animEffect transition="in" filter="fade">
                                      <p:cBhvr>
                                        <p:cTn id="63" dur="1000"/>
                                        <p:tgtEl>
                                          <p:spTgt spid="95235">
                                            <p:txEl>
                                              <p:pRg st="5" end="5"/>
                                            </p:txEl>
                                          </p:spTgt>
                                        </p:tgtEl>
                                      </p:cBhvr>
                                    </p:animEffect>
                                    <p:anim calcmode="lin" valueType="num">
                                      <p:cBhvr>
                                        <p:cTn id="64" dur="1000" fill="hold"/>
                                        <p:tgtEl>
                                          <p:spTgt spid="95235">
                                            <p:txEl>
                                              <p:pRg st="5" end="5"/>
                                            </p:txEl>
                                          </p:spTgt>
                                        </p:tgtEl>
                                        <p:attrNameLst>
                                          <p:attrName>ppt_x</p:attrName>
                                        </p:attrNameLst>
                                      </p:cBhvr>
                                      <p:tavLst>
                                        <p:tav tm="0">
                                          <p:val>
                                            <p:strVal val="#ppt_x"/>
                                          </p:val>
                                        </p:tav>
                                        <p:tav tm="100000">
                                          <p:val>
                                            <p:strVal val="#ppt_x"/>
                                          </p:val>
                                        </p:tav>
                                      </p:tavLst>
                                    </p:anim>
                                    <p:anim calcmode="lin" valueType="num">
                                      <p:cBhvr>
                                        <p:cTn id="65" dur="898" decel="100000" fill="hold"/>
                                        <p:tgtEl>
                                          <p:spTgt spid="95235">
                                            <p:txEl>
                                              <p:pRg st="5" end="5"/>
                                            </p:txEl>
                                          </p:spTgt>
                                        </p:tgtEl>
                                        <p:attrNameLst>
                                          <p:attrName>ppt_y</p:attrName>
                                        </p:attrNameLst>
                                      </p:cBhvr>
                                      <p:tavLst>
                                        <p:tav tm="0">
                                          <p:val>
                                            <p:strVal val="#ppt_y+1"/>
                                          </p:val>
                                        </p:tav>
                                        <p:tav tm="100000">
                                          <p:val>
                                            <p:strVal val="#ppt_y-.03"/>
                                          </p:val>
                                        </p:tav>
                                      </p:tavLst>
                                    </p:anim>
                                    <p:anim calcmode="lin" valueType="num">
                                      <p:cBhvr>
                                        <p:cTn id="66" dur="100" accel="100000" fill="hold">
                                          <p:stCondLst>
                                            <p:cond delay="898"/>
                                          </p:stCondLst>
                                        </p:cTn>
                                        <p:tgtEl>
                                          <p:spTgt spid="95235">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7" presetClass="entr" presetSubtype="0" fill="hold" grpId="0" nodeType="clickEffect">
                                  <p:stCondLst>
                                    <p:cond delay="0"/>
                                  </p:stCondLst>
                                  <p:childTnLst>
                                    <p:set>
                                      <p:cBhvr>
                                        <p:cTn id="70" dur="1" fill="hold">
                                          <p:stCondLst>
                                            <p:cond delay="0"/>
                                          </p:stCondLst>
                                        </p:cTn>
                                        <p:tgtEl>
                                          <p:spTgt spid="95235">
                                            <p:txEl>
                                              <p:pRg st="6" end="6"/>
                                            </p:txEl>
                                          </p:spTgt>
                                        </p:tgtEl>
                                        <p:attrNameLst>
                                          <p:attrName>style.visibility</p:attrName>
                                        </p:attrNameLst>
                                      </p:cBhvr>
                                      <p:to>
                                        <p:strVal val="visible"/>
                                      </p:to>
                                    </p:set>
                                    <p:animEffect transition="in" filter="fade">
                                      <p:cBhvr>
                                        <p:cTn id="71" dur="1000"/>
                                        <p:tgtEl>
                                          <p:spTgt spid="95235">
                                            <p:txEl>
                                              <p:pRg st="6" end="6"/>
                                            </p:txEl>
                                          </p:spTgt>
                                        </p:tgtEl>
                                      </p:cBhvr>
                                    </p:animEffect>
                                    <p:anim calcmode="lin" valueType="num">
                                      <p:cBhvr>
                                        <p:cTn id="72" dur="1000" fill="hold"/>
                                        <p:tgtEl>
                                          <p:spTgt spid="95235">
                                            <p:txEl>
                                              <p:pRg st="6" end="6"/>
                                            </p:txEl>
                                          </p:spTgt>
                                        </p:tgtEl>
                                        <p:attrNameLst>
                                          <p:attrName>ppt_x</p:attrName>
                                        </p:attrNameLst>
                                      </p:cBhvr>
                                      <p:tavLst>
                                        <p:tav tm="0">
                                          <p:val>
                                            <p:strVal val="#ppt_x"/>
                                          </p:val>
                                        </p:tav>
                                        <p:tav tm="100000">
                                          <p:val>
                                            <p:strVal val="#ppt_x"/>
                                          </p:val>
                                        </p:tav>
                                      </p:tavLst>
                                    </p:anim>
                                    <p:anim calcmode="lin" valueType="num">
                                      <p:cBhvr>
                                        <p:cTn id="73" dur="898" decel="100000" fill="hold"/>
                                        <p:tgtEl>
                                          <p:spTgt spid="95235">
                                            <p:txEl>
                                              <p:pRg st="6" end="6"/>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898"/>
                                          </p:stCondLst>
                                        </p:cTn>
                                        <p:tgtEl>
                                          <p:spTgt spid="95235">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7" presetClass="entr" presetSubtype="0" fill="hold" grpId="0" nodeType="clickEffect">
                                  <p:stCondLst>
                                    <p:cond delay="0"/>
                                  </p:stCondLst>
                                  <p:childTnLst>
                                    <p:set>
                                      <p:cBhvr>
                                        <p:cTn id="78" dur="1" fill="hold">
                                          <p:stCondLst>
                                            <p:cond delay="0"/>
                                          </p:stCondLst>
                                        </p:cTn>
                                        <p:tgtEl>
                                          <p:spTgt spid="95235">
                                            <p:txEl>
                                              <p:pRg st="7" end="7"/>
                                            </p:txEl>
                                          </p:spTgt>
                                        </p:tgtEl>
                                        <p:attrNameLst>
                                          <p:attrName>style.visibility</p:attrName>
                                        </p:attrNameLst>
                                      </p:cBhvr>
                                      <p:to>
                                        <p:strVal val="visible"/>
                                      </p:to>
                                    </p:set>
                                    <p:animEffect transition="in" filter="fade">
                                      <p:cBhvr>
                                        <p:cTn id="79" dur="1000"/>
                                        <p:tgtEl>
                                          <p:spTgt spid="95235">
                                            <p:txEl>
                                              <p:pRg st="7" end="7"/>
                                            </p:txEl>
                                          </p:spTgt>
                                        </p:tgtEl>
                                      </p:cBhvr>
                                    </p:animEffect>
                                    <p:anim calcmode="lin" valueType="num">
                                      <p:cBhvr>
                                        <p:cTn id="80" dur="1000" fill="hold"/>
                                        <p:tgtEl>
                                          <p:spTgt spid="95235">
                                            <p:txEl>
                                              <p:pRg st="7" end="7"/>
                                            </p:txEl>
                                          </p:spTgt>
                                        </p:tgtEl>
                                        <p:attrNameLst>
                                          <p:attrName>ppt_x</p:attrName>
                                        </p:attrNameLst>
                                      </p:cBhvr>
                                      <p:tavLst>
                                        <p:tav tm="0">
                                          <p:val>
                                            <p:strVal val="#ppt_x"/>
                                          </p:val>
                                        </p:tav>
                                        <p:tav tm="100000">
                                          <p:val>
                                            <p:strVal val="#ppt_x"/>
                                          </p:val>
                                        </p:tav>
                                      </p:tavLst>
                                    </p:anim>
                                    <p:anim calcmode="lin" valueType="num">
                                      <p:cBhvr>
                                        <p:cTn id="81" dur="898" decel="100000" fill="hold"/>
                                        <p:tgtEl>
                                          <p:spTgt spid="95235">
                                            <p:txEl>
                                              <p:pRg st="7" end="7"/>
                                            </p:txEl>
                                          </p:spTgt>
                                        </p:tgtEl>
                                        <p:attrNameLst>
                                          <p:attrName>ppt_y</p:attrName>
                                        </p:attrNameLst>
                                      </p:cBhvr>
                                      <p:tavLst>
                                        <p:tav tm="0">
                                          <p:val>
                                            <p:strVal val="#ppt_y+1"/>
                                          </p:val>
                                        </p:tav>
                                        <p:tav tm="100000">
                                          <p:val>
                                            <p:strVal val="#ppt_y-.03"/>
                                          </p:val>
                                        </p:tav>
                                      </p:tavLst>
                                    </p:anim>
                                    <p:anim calcmode="lin" valueType="num">
                                      <p:cBhvr>
                                        <p:cTn id="82" dur="100" accel="100000" fill="hold">
                                          <p:stCondLst>
                                            <p:cond delay="898"/>
                                          </p:stCondLst>
                                        </p:cTn>
                                        <p:tgtEl>
                                          <p:spTgt spid="95235">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37" presetClass="entr" presetSubtype="0" fill="hold" grpId="0" nodeType="clickEffect">
                                  <p:stCondLst>
                                    <p:cond delay="0"/>
                                  </p:stCondLst>
                                  <p:childTnLst>
                                    <p:set>
                                      <p:cBhvr>
                                        <p:cTn id="86" dur="1" fill="hold">
                                          <p:stCondLst>
                                            <p:cond delay="0"/>
                                          </p:stCondLst>
                                        </p:cTn>
                                        <p:tgtEl>
                                          <p:spTgt spid="95235">
                                            <p:txEl>
                                              <p:pRg st="8" end="8"/>
                                            </p:txEl>
                                          </p:spTgt>
                                        </p:tgtEl>
                                        <p:attrNameLst>
                                          <p:attrName>style.visibility</p:attrName>
                                        </p:attrNameLst>
                                      </p:cBhvr>
                                      <p:to>
                                        <p:strVal val="visible"/>
                                      </p:to>
                                    </p:set>
                                    <p:animEffect transition="in" filter="fade">
                                      <p:cBhvr>
                                        <p:cTn id="87" dur="1000"/>
                                        <p:tgtEl>
                                          <p:spTgt spid="95235">
                                            <p:txEl>
                                              <p:pRg st="8" end="8"/>
                                            </p:txEl>
                                          </p:spTgt>
                                        </p:tgtEl>
                                      </p:cBhvr>
                                    </p:animEffect>
                                    <p:anim calcmode="lin" valueType="num">
                                      <p:cBhvr>
                                        <p:cTn id="88" dur="1000" fill="hold"/>
                                        <p:tgtEl>
                                          <p:spTgt spid="95235">
                                            <p:txEl>
                                              <p:pRg st="8" end="8"/>
                                            </p:txEl>
                                          </p:spTgt>
                                        </p:tgtEl>
                                        <p:attrNameLst>
                                          <p:attrName>ppt_x</p:attrName>
                                        </p:attrNameLst>
                                      </p:cBhvr>
                                      <p:tavLst>
                                        <p:tav tm="0">
                                          <p:val>
                                            <p:strVal val="#ppt_x"/>
                                          </p:val>
                                        </p:tav>
                                        <p:tav tm="100000">
                                          <p:val>
                                            <p:strVal val="#ppt_x"/>
                                          </p:val>
                                        </p:tav>
                                      </p:tavLst>
                                    </p:anim>
                                    <p:anim calcmode="lin" valueType="num">
                                      <p:cBhvr>
                                        <p:cTn id="89" dur="898" decel="100000" fill="hold"/>
                                        <p:tgtEl>
                                          <p:spTgt spid="95235">
                                            <p:txEl>
                                              <p:pRg st="8" end="8"/>
                                            </p:txEl>
                                          </p:spTgt>
                                        </p:tgtEl>
                                        <p:attrNameLst>
                                          <p:attrName>ppt_y</p:attrName>
                                        </p:attrNameLst>
                                      </p:cBhvr>
                                      <p:tavLst>
                                        <p:tav tm="0">
                                          <p:val>
                                            <p:strVal val="#ppt_y+1"/>
                                          </p:val>
                                        </p:tav>
                                        <p:tav tm="100000">
                                          <p:val>
                                            <p:strVal val="#ppt_y-.03"/>
                                          </p:val>
                                        </p:tav>
                                      </p:tavLst>
                                    </p:anim>
                                    <p:anim calcmode="lin" valueType="num">
                                      <p:cBhvr>
                                        <p:cTn id="90" dur="100" accel="100000" fill="hold">
                                          <p:stCondLst>
                                            <p:cond delay="898"/>
                                          </p:stCondLst>
                                        </p:cTn>
                                        <p:tgtEl>
                                          <p:spTgt spid="95235">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7" presetClass="entr" presetSubtype="0" fill="hold" grpId="0" nodeType="clickEffect">
                                  <p:stCondLst>
                                    <p:cond delay="0"/>
                                  </p:stCondLst>
                                  <p:childTnLst>
                                    <p:set>
                                      <p:cBhvr>
                                        <p:cTn id="94" dur="1" fill="hold">
                                          <p:stCondLst>
                                            <p:cond delay="0"/>
                                          </p:stCondLst>
                                        </p:cTn>
                                        <p:tgtEl>
                                          <p:spTgt spid="95235">
                                            <p:txEl>
                                              <p:pRg st="13" end="13"/>
                                            </p:txEl>
                                          </p:spTgt>
                                        </p:tgtEl>
                                        <p:attrNameLst>
                                          <p:attrName>style.visibility</p:attrName>
                                        </p:attrNameLst>
                                      </p:cBhvr>
                                      <p:to>
                                        <p:strVal val="visible"/>
                                      </p:to>
                                    </p:set>
                                    <p:animEffect transition="in" filter="fade">
                                      <p:cBhvr>
                                        <p:cTn id="95" dur="1000"/>
                                        <p:tgtEl>
                                          <p:spTgt spid="95235">
                                            <p:txEl>
                                              <p:pRg st="13" end="13"/>
                                            </p:txEl>
                                          </p:spTgt>
                                        </p:tgtEl>
                                      </p:cBhvr>
                                    </p:animEffect>
                                    <p:anim calcmode="lin" valueType="num">
                                      <p:cBhvr>
                                        <p:cTn id="96" dur="1000" fill="hold"/>
                                        <p:tgtEl>
                                          <p:spTgt spid="95235">
                                            <p:txEl>
                                              <p:pRg st="13" end="13"/>
                                            </p:txEl>
                                          </p:spTgt>
                                        </p:tgtEl>
                                        <p:attrNameLst>
                                          <p:attrName>ppt_x</p:attrName>
                                        </p:attrNameLst>
                                      </p:cBhvr>
                                      <p:tavLst>
                                        <p:tav tm="0">
                                          <p:val>
                                            <p:strVal val="#ppt_x"/>
                                          </p:val>
                                        </p:tav>
                                        <p:tav tm="100000">
                                          <p:val>
                                            <p:strVal val="#ppt_x"/>
                                          </p:val>
                                        </p:tav>
                                      </p:tavLst>
                                    </p:anim>
                                    <p:anim calcmode="lin" valueType="num">
                                      <p:cBhvr>
                                        <p:cTn id="97" dur="898" decel="100000" fill="hold"/>
                                        <p:tgtEl>
                                          <p:spTgt spid="95235">
                                            <p:txEl>
                                              <p:pRg st="13" end="13"/>
                                            </p:txEl>
                                          </p:spTgt>
                                        </p:tgtEl>
                                        <p:attrNameLst>
                                          <p:attrName>ppt_y</p:attrName>
                                        </p:attrNameLst>
                                      </p:cBhvr>
                                      <p:tavLst>
                                        <p:tav tm="0">
                                          <p:val>
                                            <p:strVal val="#ppt_y+1"/>
                                          </p:val>
                                        </p:tav>
                                        <p:tav tm="100000">
                                          <p:val>
                                            <p:strVal val="#ppt_y-.03"/>
                                          </p:val>
                                        </p:tav>
                                      </p:tavLst>
                                    </p:anim>
                                    <p:anim calcmode="lin" valueType="num">
                                      <p:cBhvr>
                                        <p:cTn id="98" dur="100" accel="100000" fill="hold">
                                          <p:stCondLst>
                                            <p:cond delay="898"/>
                                          </p:stCondLst>
                                        </p:cTn>
                                        <p:tgtEl>
                                          <p:spTgt spid="95235">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4" grpId="0"/>
      <p:bldP spid="95235" grpId="0" build="p"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hr-HR" b="1" dirty="0" smtClean="0"/>
              <a:t>Pet temeljnih potreba</a:t>
            </a:r>
            <a:br>
              <a:rPr lang="hr-HR" b="1" dirty="0" smtClean="0"/>
            </a:br>
            <a:endParaRPr lang="hr-HR" dirty="0"/>
          </a:p>
        </p:txBody>
      </p:sp>
      <p:sp>
        <p:nvSpPr>
          <p:cNvPr id="3" name="Rezervirano mjesto sadržaja 2"/>
          <p:cNvSpPr>
            <a:spLocks noGrp="1"/>
          </p:cNvSpPr>
          <p:nvPr>
            <p:ph idx="1"/>
          </p:nvPr>
        </p:nvSpPr>
        <p:spPr>
          <a:ln>
            <a:solidFill>
              <a:schemeClr val="tx1"/>
            </a:solidFill>
          </a:ln>
        </p:spPr>
        <p:txBody>
          <a:bodyPr/>
          <a:lstStyle/>
          <a:p>
            <a:r>
              <a:rPr lang="hr-HR" dirty="0" smtClean="0"/>
              <a:t>􀁹 </a:t>
            </a:r>
            <a:r>
              <a:rPr lang="hr-HR" b="1" dirty="0" smtClean="0"/>
              <a:t>Preživljavanje</a:t>
            </a:r>
          </a:p>
          <a:p>
            <a:r>
              <a:rPr lang="hr-HR" dirty="0" smtClean="0"/>
              <a:t>􀁹 </a:t>
            </a:r>
            <a:r>
              <a:rPr lang="hr-HR" b="1" dirty="0" smtClean="0"/>
              <a:t>Ljubav i pripadanje</a:t>
            </a:r>
          </a:p>
          <a:p>
            <a:r>
              <a:rPr lang="hr-HR" dirty="0" smtClean="0"/>
              <a:t>􀁹 </a:t>
            </a:r>
            <a:r>
              <a:rPr lang="hr-HR" b="1" dirty="0" smtClean="0"/>
              <a:t>Moć</a:t>
            </a:r>
          </a:p>
          <a:p>
            <a:r>
              <a:rPr lang="hr-HR" dirty="0" smtClean="0"/>
              <a:t>􀁹 </a:t>
            </a:r>
            <a:r>
              <a:rPr lang="hr-HR" b="1" dirty="0" smtClean="0"/>
              <a:t>Sloboda</a:t>
            </a:r>
          </a:p>
          <a:p>
            <a:r>
              <a:rPr lang="hr-HR" dirty="0" smtClean="0"/>
              <a:t>􀁹 </a:t>
            </a:r>
            <a:r>
              <a:rPr lang="hr-HR" b="1" dirty="0" smtClean="0"/>
              <a:t>Zabava</a:t>
            </a:r>
            <a:endParaRPr lang="hr-H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7543" y="436563"/>
            <a:ext cx="3744417" cy="1163637"/>
          </a:xfrm>
          <a:ln>
            <a:solidFill>
              <a:schemeClr val="tx1"/>
            </a:solidFill>
          </a:ln>
        </p:spPr>
        <p:txBody>
          <a:bodyPr>
            <a:normAutofit fontScale="90000"/>
          </a:bodyPr>
          <a:lstStyle/>
          <a:p>
            <a:r>
              <a:rPr lang="hr-HR" sz="4000" b="1" dirty="0" smtClean="0"/>
              <a:t> </a:t>
            </a:r>
            <a:br>
              <a:rPr lang="hr-HR" sz="4000" b="1" dirty="0" smtClean="0"/>
            </a:br>
            <a:r>
              <a:rPr lang="hr-HR" sz="4000" b="1" dirty="0" smtClean="0"/>
              <a:t/>
            </a:r>
            <a:br>
              <a:rPr lang="hr-HR" sz="4000" b="1" dirty="0" smtClean="0"/>
            </a:br>
            <a:r>
              <a:rPr lang="hr-HR" sz="3600" b="1" dirty="0" smtClean="0"/>
              <a:t>Sedam smrtnih navika:</a:t>
            </a:r>
            <a:r>
              <a:rPr lang="hr-HR" b="1" dirty="0" smtClean="0"/>
              <a:t/>
            </a:r>
            <a:br>
              <a:rPr lang="hr-HR" b="1" dirty="0" smtClean="0"/>
            </a:br>
            <a:r>
              <a:rPr lang="hr-HR" b="1" dirty="0" smtClean="0"/>
              <a:t/>
            </a:r>
            <a:br>
              <a:rPr lang="hr-HR" b="1" dirty="0" smtClean="0"/>
            </a:br>
            <a:endParaRPr lang="hr-HR" dirty="0"/>
          </a:p>
        </p:txBody>
      </p:sp>
      <p:sp>
        <p:nvSpPr>
          <p:cNvPr id="3" name="Rezervirano mjesto sadržaja 2"/>
          <p:cNvSpPr>
            <a:spLocks noGrp="1"/>
          </p:cNvSpPr>
          <p:nvPr>
            <p:ph idx="1"/>
          </p:nvPr>
        </p:nvSpPr>
        <p:spPr>
          <a:xfrm>
            <a:off x="457200" y="1752600"/>
            <a:ext cx="3826768" cy="3980656"/>
          </a:xfrm>
          <a:solidFill>
            <a:schemeClr val="accent2"/>
          </a:solidFill>
        </p:spPr>
        <p:txBody>
          <a:bodyPr>
            <a:normAutofit/>
          </a:bodyPr>
          <a:lstStyle/>
          <a:p>
            <a:r>
              <a:rPr lang="hr-HR" sz="2400" dirty="0" smtClean="0"/>
              <a:t>􀁹 </a:t>
            </a:r>
            <a:r>
              <a:rPr lang="hr-HR" sz="2400" b="1" dirty="0" smtClean="0"/>
              <a:t>Kritiziranje</a:t>
            </a:r>
          </a:p>
          <a:p>
            <a:r>
              <a:rPr lang="hr-HR" sz="2400" dirty="0" smtClean="0"/>
              <a:t>􀁹 </a:t>
            </a:r>
            <a:r>
              <a:rPr lang="hr-HR" sz="2400" b="1" dirty="0" smtClean="0"/>
              <a:t>Okrivljavanje</a:t>
            </a:r>
          </a:p>
          <a:p>
            <a:r>
              <a:rPr lang="hr-HR" sz="2400" dirty="0" smtClean="0"/>
              <a:t>􀁹 </a:t>
            </a:r>
            <a:r>
              <a:rPr lang="hr-HR" sz="2400" b="1" dirty="0" smtClean="0"/>
              <a:t>Jadikovanje‐žaljenje</a:t>
            </a:r>
          </a:p>
          <a:p>
            <a:r>
              <a:rPr lang="hr-HR" sz="2400" dirty="0" smtClean="0"/>
              <a:t>􀁹 </a:t>
            </a:r>
            <a:r>
              <a:rPr lang="hr-HR" sz="2400" b="1" dirty="0" smtClean="0"/>
              <a:t>Prigovaranje</a:t>
            </a:r>
          </a:p>
          <a:p>
            <a:r>
              <a:rPr lang="hr-HR" sz="2400" dirty="0" smtClean="0"/>
              <a:t>􀁹 </a:t>
            </a:r>
            <a:r>
              <a:rPr lang="hr-HR" sz="2400" b="1" dirty="0" smtClean="0"/>
              <a:t>Prijetnje</a:t>
            </a:r>
          </a:p>
          <a:p>
            <a:r>
              <a:rPr lang="hr-HR" sz="2400" dirty="0" smtClean="0"/>
              <a:t>􀁹 </a:t>
            </a:r>
            <a:r>
              <a:rPr lang="hr-HR" sz="2400" b="1" dirty="0" smtClean="0"/>
              <a:t>Kažnjavanje</a:t>
            </a:r>
          </a:p>
          <a:p>
            <a:r>
              <a:rPr lang="hr-HR" sz="2400" dirty="0" smtClean="0"/>
              <a:t>􀁹 </a:t>
            </a:r>
            <a:r>
              <a:rPr lang="vi-VN" sz="2400" b="1" dirty="0" smtClean="0"/>
              <a:t>Potkupljivanje ili nagrađivanje radi kontrole</a:t>
            </a:r>
            <a:endParaRPr lang="hr-HR" sz="2400" dirty="0"/>
          </a:p>
        </p:txBody>
      </p:sp>
      <p:sp>
        <p:nvSpPr>
          <p:cNvPr id="4" name="Pravokutnik 3"/>
          <p:cNvSpPr/>
          <p:nvPr/>
        </p:nvSpPr>
        <p:spPr>
          <a:xfrm>
            <a:off x="4644008" y="404664"/>
            <a:ext cx="4104456" cy="1200329"/>
          </a:xfrm>
          <a:prstGeom prst="rect">
            <a:avLst/>
          </a:prstGeom>
          <a:ln>
            <a:solidFill>
              <a:schemeClr val="tx1"/>
            </a:solidFill>
          </a:ln>
        </p:spPr>
        <p:txBody>
          <a:bodyPr wrap="square">
            <a:spAutoFit/>
          </a:bodyPr>
          <a:lstStyle/>
          <a:p>
            <a:pPr algn="ctr"/>
            <a:r>
              <a:rPr lang="hr-HR" sz="3600" b="1" dirty="0" smtClean="0"/>
              <a:t>Sedam skrbnih navika:</a:t>
            </a:r>
            <a:endParaRPr lang="hr-HR" sz="3600" dirty="0"/>
          </a:p>
        </p:txBody>
      </p:sp>
      <p:sp>
        <p:nvSpPr>
          <p:cNvPr id="5" name="Rezervirano mjesto sadržaja 2"/>
          <p:cNvSpPr txBox="1">
            <a:spLocks/>
          </p:cNvSpPr>
          <p:nvPr/>
        </p:nvSpPr>
        <p:spPr>
          <a:xfrm>
            <a:off x="4644008" y="1772816"/>
            <a:ext cx="4176464" cy="4323184"/>
          </a:xfrm>
          <a:prstGeom prst="rect">
            <a:avLst/>
          </a:prstGeom>
          <a:solidFill>
            <a:schemeClr val="accent3"/>
          </a:solidFill>
          <a:ln>
            <a:solidFill>
              <a:schemeClr val="tx1"/>
            </a:solidFill>
          </a:ln>
        </p:spPr>
        <p:txBody>
          <a:bodyPr vert="horz" lIns="91440" tIns="45720" rIns="91440" bIns="45720" rtlCol="0">
            <a:normAutofit fontScale="92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r-HR" sz="3200" b="0" i="0" u="none" strike="noStrike" kern="1200" cap="none" spc="0" normalizeH="0" baseline="0" noProof="0" dirty="0" smtClean="0">
                <a:ln>
                  <a:noFill/>
                </a:ln>
                <a:solidFill>
                  <a:schemeClr val="tx1"/>
                </a:solidFill>
                <a:effectLst/>
                <a:uLnTx/>
                <a:uFillTx/>
                <a:latin typeface="+mn-lt"/>
                <a:ea typeface="+mn-ea"/>
                <a:cs typeface="+mn-cs"/>
              </a:rPr>
              <a:t>􀁹 Podupiranje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r-HR" sz="3200" b="0" i="0" u="none" strike="noStrike" kern="1200" cap="none" spc="0" normalizeH="0" baseline="0" noProof="0" dirty="0" smtClean="0">
                <a:ln>
                  <a:noFill/>
                </a:ln>
                <a:solidFill>
                  <a:schemeClr val="tx1"/>
                </a:solidFill>
                <a:effectLst/>
                <a:uLnTx/>
                <a:uFillTx/>
                <a:latin typeface="+mn-lt"/>
                <a:ea typeface="+mn-ea"/>
                <a:cs typeface="+mn-cs"/>
              </a:rPr>
              <a:t>􀁹 Ohrabrivanje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r-HR" sz="3200" b="0" i="0" u="none" strike="noStrike" kern="1200" cap="none" spc="0" normalizeH="0" baseline="0" noProof="0" dirty="0" smtClean="0">
                <a:ln>
                  <a:noFill/>
                </a:ln>
                <a:solidFill>
                  <a:schemeClr val="tx1"/>
                </a:solidFill>
                <a:effectLst/>
                <a:uLnTx/>
                <a:uFillTx/>
                <a:latin typeface="+mn-lt"/>
                <a:ea typeface="+mn-ea"/>
                <a:cs typeface="+mn-cs"/>
              </a:rPr>
              <a:t>􀁹 Slušanje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r-HR" sz="3200" b="0" i="0" u="none" strike="noStrike" kern="1200" cap="none" spc="0" normalizeH="0" baseline="0" noProof="0" dirty="0" smtClean="0">
                <a:ln>
                  <a:noFill/>
                </a:ln>
                <a:solidFill>
                  <a:schemeClr val="tx1"/>
                </a:solidFill>
                <a:effectLst/>
                <a:uLnTx/>
                <a:uFillTx/>
                <a:latin typeface="+mn-lt"/>
                <a:ea typeface="+mn-ea"/>
                <a:cs typeface="+mn-cs"/>
              </a:rPr>
              <a:t>􀁹 Prihvaćanje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r-HR" sz="3200" b="0" i="0" u="none" strike="noStrike" kern="1200" cap="none" spc="0" normalizeH="0" baseline="0" noProof="0" dirty="0" smtClean="0">
                <a:ln>
                  <a:noFill/>
                </a:ln>
                <a:solidFill>
                  <a:schemeClr val="tx1"/>
                </a:solidFill>
                <a:effectLst/>
                <a:uLnTx/>
                <a:uFillTx/>
                <a:latin typeface="+mn-lt"/>
                <a:ea typeface="+mn-ea"/>
                <a:cs typeface="+mn-cs"/>
              </a:rPr>
              <a:t>􀁹 Vjerovanje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hr-HR" sz="3200" b="0" i="0" u="none" strike="noStrike" kern="1200" cap="none" spc="0" normalizeH="0" baseline="0" noProof="0" dirty="0" smtClean="0">
                <a:ln>
                  <a:noFill/>
                </a:ln>
                <a:solidFill>
                  <a:schemeClr val="tx1"/>
                </a:solidFill>
                <a:effectLst/>
                <a:uLnTx/>
                <a:uFillTx/>
                <a:latin typeface="+mn-lt"/>
                <a:ea typeface="+mn-ea"/>
                <a:cs typeface="+mn-cs"/>
              </a:rPr>
              <a:t>􀁹 Uvažavanje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t-BR" sz="3200" b="0" i="0" u="none" strike="noStrike" kern="1200" cap="none" spc="0" normalizeH="0" baseline="0" noProof="0" dirty="0" smtClean="0">
                <a:ln>
                  <a:noFill/>
                </a:ln>
                <a:solidFill>
                  <a:schemeClr val="tx1"/>
                </a:solidFill>
                <a:effectLst/>
                <a:uLnTx/>
                <a:uFillTx/>
                <a:latin typeface="+mn-lt"/>
                <a:ea typeface="+mn-ea"/>
                <a:cs typeface="+mn-cs"/>
              </a:rPr>
              <a:t>􀁹 Pregovaranje</a:t>
            </a:r>
            <a:r>
              <a:rPr kumimoji="0" lang="hr-HR" sz="3200" b="0" i="0" u="none" strike="noStrike" kern="1200" cap="none" spc="0" normalizeH="0" baseline="0" noProof="0" dirty="0" smtClean="0">
                <a:ln>
                  <a:noFill/>
                </a:ln>
                <a:solidFill>
                  <a:schemeClr val="tx1"/>
                </a:solidFill>
                <a:effectLst/>
                <a:uLnTx/>
                <a:uFillTx/>
                <a:latin typeface="+mn-lt"/>
                <a:ea typeface="+mn-ea"/>
                <a:cs typeface="+mn-cs"/>
              </a:rPr>
              <a:t> </a:t>
            </a:r>
            <a:r>
              <a:rPr kumimoji="0" lang="pt-BR" sz="3200" b="0" i="0" u="none" strike="noStrike" kern="1200" cap="none" spc="0" normalizeH="0" baseline="0" noProof="0" dirty="0" smtClean="0">
                <a:ln>
                  <a:noFill/>
                </a:ln>
                <a:solidFill>
                  <a:schemeClr val="tx1"/>
                </a:solidFill>
                <a:effectLst/>
                <a:uLnTx/>
                <a:uFillTx/>
                <a:latin typeface="+mn-lt"/>
                <a:ea typeface="+mn-ea"/>
                <a:cs typeface="+mn-cs"/>
              </a:rPr>
              <a:t>/dogovaranje ako se pojave različitosti</a:t>
            </a:r>
            <a:r>
              <a:rPr kumimoji="0" lang="hr-HR" sz="3200" b="0" i="0" u="none" strike="noStrike" kern="1200" cap="none" spc="0" normalizeH="0" baseline="0" noProof="0" dirty="0" smtClean="0">
                <a:ln>
                  <a:noFill/>
                </a:ln>
                <a:solidFill>
                  <a:schemeClr val="tx1"/>
                </a:solidFill>
                <a:effectLst/>
                <a:uLnTx/>
                <a:uFillTx/>
                <a:latin typeface="+mn-lt"/>
                <a:ea typeface="+mn-ea"/>
                <a:cs typeface="+mn-cs"/>
              </a:rPr>
              <a:t> </a:t>
            </a:r>
            <a:r>
              <a:rPr kumimoji="0" lang="vi-VN" sz="3200" b="0" i="0" u="none" strike="noStrike" kern="1200" cap="none" spc="0" normalizeH="0" baseline="0" noProof="0" dirty="0" smtClean="0">
                <a:ln>
                  <a:noFill/>
                </a:ln>
                <a:solidFill>
                  <a:schemeClr val="tx1"/>
                </a:solidFill>
                <a:effectLst/>
                <a:uLnTx/>
                <a:uFillTx/>
                <a:latin typeface="+mn-lt"/>
                <a:ea typeface="+mn-ea"/>
                <a:cs typeface="+mn-cs"/>
              </a:rPr>
              <a:t>(usklađivanje)</a:t>
            </a:r>
            <a:endParaRPr kumimoji="0" lang="hr-H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0863" y="436563"/>
            <a:ext cx="8042275" cy="554037"/>
          </a:xfrm>
        </p:spPr>
        <p:txBody>
          <a:bodyPr>
            <a:normAutofit fontScale="90000"/>
          </a:bodyPr>
          <a:lstStyle/>
          <a:p>
            <a:r>
              <a:rPr lang="hr-HR" dirty="0" smtClean="0"/>
              <a:t>Odgovornost nastavnika</a:t>
            </a:r>
            <a:endParaRPr lang="hr-HR" dirty="0"/>
          </a:p>
        </p:txBody>
      </p:sp>
      <p:sp>
        <p:nvSpPr>
          <p:cNvPr id="3" name="Rezervirano mjesto sadržaja 2"/>
          <p:cNvSpPr>
            <a:spLocks noGrp="1"/>
          </p:cNvSpPr>
          <p:nvPr>
            <p:ph idx="1"/>
          </p:nvPr>
        </p:nvSpPr>
        <p:spPr>
          <a:xfrm>
            <a:off x="838200" y="1295400"/>
            <a:ext cx="7467600" cy="4694238"/>
          </a:xfrm>
          <a:ln>
            <a:solidFill>
              <a:schemeClr val="tx1"/>
            </a:solidFill>
          </a:ln>
        </p:spPr>
        <p:txBody>
          <a:bodyPr/>
          <a:lstStyle/>
          <a:p>
            <a:r>
              <a:rPr lang="en-GB" sz="2800" dirty="0" smtClean="0"/>
              <a:t>1.</a:t>
            </a:r>
            <a:r>
              <a:rPr lang="hr-HR" sz="2800" dirty="0" smtClean="0"/>
              <a:t>  Naglašava odgovornost učenika.  </a:t>
            </a:r>
          </a:p>
          <a:p>
            <a:r>
              <a:rPr lang="en-GB" sz="2800" dirty="0" smtClean="0"/>
              <a:t>2.</a:t>
            </a:r>
            <a:r>
              <a:rPr lang="hr-HR" sz="2800" dirty="0" smtClean="0"/>
              <a:t>  Uspostavlja pravila koja vode uspjehu. </a:t>
            </a:r>
            <a:r>
              <a:rPr lang="en-GB" sz="2800" dirty="0" smtClean="0"/>
              <a:t> </a:t>
            </a:r>
            <a:r>
              <a:rPr lang="hr-HR" sz="2800" dirty="0" smtClean="0"/>
              <a:t> </a:t>
            </a:r>
          </a:p>
          <a:p>
            <a:r>
              <a:rPr lang="en-GB" sz="2800" dirty="0" smtClean="0"/>
              <a:t>3. </a:t>
            </a:r>
            <a:r>
              <a:rPr lang="hr-HR" sz="2800" dirty="0" smtClean="0"/>
              <a:t> Ne prihvaćati isprike</a:t>
            </a:r>
            <a:r>
              <a:rPr lang="en-GB" sz="2800" dirty="0" smtClean="0"/>
              <a:t>.</a:t>
            </a:r>
            <a:r>
              <a:rPr lang="hr-HR" sz="2800" dirty="0" smtClean="0"/>
              <a:t> </a:t>
            </a:r>
          </a:p>
          <a:p>
            <a:r>
              <a:rPr lang="en-GB" sz="2800" dirty="0" smtClean="0"/>
              <a:t>4.</a:t>
            </a:r>
            <a:r>
              <a:rPr lang="hr-HR" sz="2800" dirty="0" smtClean="0"/>
              <a:t>  Pozivanje na vrijednosni sud </a:t>
            </a:r>
            <a:r>
              <a:rPr lang="en-GB" sz="2800" dirty="0" smtClean="0"/>
              <a:t> </a:t>
            </a:r>
            <a:r>
              <a:rPr lang="hr-HR" sz="2800" dirty="0" smtClean="0"/>
              <a:t> </a:t>
            </a:r>
          </a:p>
          <a:p>
            <a:r>
              <a:rPr lang="en-GB" sz="2800" dirty="0" smtClean="0"/>
              <a:t>5. </a:t>
            </a:r>
            <a:r>
              <a:rPr lang="hr-HR" sz="2800" dirty="0" smtClean="0"/>
              <a:t> Sugerira alternativna/prikladna rješenja.   </a:t>
            </a:r>
          </a:p>
          <a:p>
            <a:r>
              <a:rPr lang="en-GB" sz="2800" dirty="0" smtClean="0"/>
              <a:t>6.</a:t>
            </a:r>
            <a:r>
              <a:rPr lang="hr-HR" sz="2800" dirty="0" smtClean="0"/>
              <a:t>  Pozivati se na razumne posljedice</a:t>
            </a:r>
            <a:r>
              <a:rPr lang="en-GB" sz="2800" dirty="0" smtClean="0"/>
              <a:t>.</a:t>
            </a:r>
            <a:endParaRPr lang="hr-HR" sz="2800" dirty="0" smtClean="0"/>
          </a:p>
          <a:p>
            <a:r>
              <a:rPr lang="en-GB" sz="2800" dirty="0" smtClean="0"/>
              <a:t>7.</a:t>
            </a:r>
            <a:r>
              <a:rPr lang="hr-HR" sz="2800" dirty="0" smtClean="0"/>
              <a:t> </a:t>
            </a:r>
            <a:r>
              <a:rPr lang="en-GB" sz="2800" dirty="0" smtClean="0"/>
              <a:t> B</a:t>
            </a:r>
            <a:r>
              <a:rPr lang="hr-HR" sz="2800" dirty="0" smtClean="0"/>
              <a:t>iti ustrajan </a:t>
            </a:r>
          </a:p>
          <a:p>
            <a:r>
              <a:rPr lang="en-GB" sz="2800" dirty="0" smtClean="0"/>
              <a:t>8.</a:t>
            </a:r>
            <a:r>
              <a:rPr lang="hr-HR" sz="2800" dirty="0" smtClean="0"/>
              <a:t>  Stalna revizija</a:t>
            </a:r>
            <a:r>
              <a:rPr lang="en-GB" sz="2800" dirty="0" smtClean="0"/>
              <a:t>.</a:t>
            </a:r>
            <a:endParaRPr lang="hr-HR" sz="2800" dirty="0" smtClean="0"/>
          </a:p>
          <a:p>
            <a:r>
              <a:rPr lang="hr-HR" sz="1200" dirty="0" smtClean="0"/>
              <a:t> </a:t>
            </a:r>
          </a:p>
          <a:p>
            <a:r>
              <a:rPr lang="hr-HR" sz="1200" dirty="0" smtClean="0"/>
              <a:t> </a:t>
            </a:r>
            <a:endParaRPr lang="hr-HR" sz="12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1447800" y="3276600"/>
            <a:ext cx="7467600" cy="762000"/>
          </a:xfrm>
        </p:spPr>
        <p:txBody>
          <a:bodyPr>
            <a:normAutofit fontScale="90000"/>
          </a:bodyPr>
          <a:lstStyle/>
          <a:p>
            <a:r>
              <a:rPr lang="hr-HR" sz="4400" dirty="0" smtClean="0"/>
              <a:t/>
            </a:r>
            <a:br>
              <a:rPr lang="hr-HR" sz="4400" dirty="0" smtClean="0"/>
            </a:br>
            <a:r>
              <a:rPr lang="hr-HR" sz="4400" dirty="0" err="1" smtClean="0"/>
              <a:t>Marlene</a:t>
            </a:r>
            <a:r>
              <a:rPr lang="hr-HR" sz="4400" dirty="0" smtClean="0"/>
              <a:t> </a:t>
            </a:r>
            <a:r>
              <a:rPr lang="hr-HR" sz="4400" dirty="0" err="1" smtClean="0"/>
              <a:t>and</a:t>
            </a:r>
            <a:r>
              <a:rPr lang="hr-HR" sz="4400" dirty="0" smtClean="0"/>
              <a:t> Lee </a:t>
            </a:r>
            <a:r>
              <a:rPr lang="hr-HR" sz="4400" dirty="0" err="1" smtClean="0"/>
              <a:t>Canter</a:t>
            </a:r>
            <a:r>
              <a:rPr lang="hr-HR" sz="4400" dirty="0" smtClean="0"/>
              <a:t/>
            </a:r>
            <a:br>
              <a:rPr lang="hr-HR" sz="4400" dirty="0" smtClean="0"/>
            </a:br>
            <a:endParaRPr lang="en-US" sz="4400" dirty="0" smtClean="0">
              <a:solidFill>
                <a:schemeClr val="bg1"/>
              </a:solidFill>
            </a:endParaRPr>
          </a:p>
        </p:txBody>
      </p:sp>
      <p:sp>
        <p:nvSpPr>
          <p:cNvPr id="6" name="Rezervirano mjesto sadržaja 5"/>
          <p:cNvSpPr>
            <a:spLocks noGrp="1"/>
          </p:cNvSpPr>
          <p:nvPr>
            <p:ph idx="1"/>
          </p:nvPr>
        </p:nvSpPr>
        <p:spPr>
          <a:xfrm>
            <a:off x="762000" y="4191000"/>
            <a:ext cx="7772400" cy="838200"/>
          </a:xfrm>
        </p:spPr>
        <p:txBody>
          <a:bodyPr/>
          <a:lstStyle/>
          <a:p>
            <a:pPr>
              <a:buNone/>
            </a:pPr>
            <a:r>
              <a:rPr lang="hr-HR" sz="4400" b="1" dirty="0" smtClean="0">
                <a:solidFill>
                  <a:schemeClr val="accent6">
                    <a:lumMod val="75000"/>
                  </a:schemeClr>
                </a:solidFill>
                <a:latin typeface="Comic Sans MS" pitchFamily="66" charset="0"/>
              </a:rPr>
              <a:t>ASERTIVNA DISCIPLINA</a:t>
            </a:r>
            <a:endParaRPr lang="hr-HR" sz="4400" dirty="0" smtClean="0">
              <a:solidFill>
                <a:schemeClr val="accent6">
                  <a:lumMod val="75000"/>
                </a:schemeClr>
              </a:solidFill>
              <a:latin typeface="Comic Sans MS" pitchFamily="66" charset="0"/>
            </a:endParaRPr>
          </a:p>
          <a:p>
            <a:endParaRPr lang="hr-HR" dirty="0">
              <a:solidFill>
                <a:schemeClr val="accent6">
                  <a:lumMod val="75000"/>
                </a:schemeClr>
              </a:solidFill>
            </a:endParaRPr>
          </a:p>
        </p:txBody>
      </p:sp>
      <p:sp>
        <p:nvSpPr>
          <p:cNvPr id="7" name="Pravokutnik 6"/>
          <p:cNvSpPr/>
          <p:nvPr/>
        </p:nvSpPr>
        <p:spPr>
          <a:xfrm>
            <a:off x="152400" y="5257800"/>
            <a:ext cx="8839200" cy="1283428"/>
          </a:xfrm>
          <a:prstGeom prst="rect">
            <a:avLst/>
          </a:prstGeom>
          <a:solidFill>
            <a:schemeClr val="tx1"/>
          </a:solidFill>
        </p:spPr>
        <p:txBody>
          <a:bodyPr wrap="square">
            <a:spAutoFit/>
          </a:bodyPr>
          <a:lstStyle/>
          <a:p>
            <a:pPr>
              <a:spcAft>
                <a:spcPct val="30000"/>
              </a:spcAft>
              <a:buFontTx/>
              <a:buNone/>
            </a:pPr>
            <a:r>
              <a:rPr lang="hr-HR" b="1" dirty="0" smtClean="0">
                <a:solidFill>
                  <a:schemeClr val="accent2"/>
                </a:solidFill>
              </a:rPr>
              <a:t>Asertivnost</a:t>
            </a:r>
            <a:r>
              <a:rPr lang="hr-HR" dirty="0" smtClean="0"/>
              <a:t> </a:t>
            </a:r>
            <a:r>
              <a:rPr lang="hr-HR" dirty="0" smtClean="0">
                <a:solidFill>
                  <a:schemeClr val="bg1"/>
                </a:solidFill>
              </a:rPr>
              <a:t>je jedan od načina na koji osoba može braniti svoj osobni prostor i utjecati na druge ljude na </a:t>
            </a:r>
            <a:r>
              <a:rPr lang="hr-HR" dirty="0" err="1" smtClean="0">
                <a:solidFill>
                  <a:schemeClr val="bg1"/>
                </a:solidFill>
              </a:rPr>
              <a:t>nedestruktivan</a:t>
            </a:r>
            <a:r>
              <a:rPr lang="hr-HR" dirty="0" smtClean="0">
                <a:solidFill>
                  <a:schemeClr val="bg1"/>
                </a:solidFill>
              </a:rPr>
              <a:t> način. </a:t>
            </a:r>
          </a:p>
          <a:p>
            <a:pPr>
              <a:spcAft>
                <a:spcPct val="30000"/>
              </a:spcAft>
              <a:buFontTx/>
              <a:buNone/>
            </a:pPr>
            <a:r>
              <a:rPr lang="hr-HR" b="1" dirty="0" smtClean="0">
                <a:solidFill>
                  <a:schemeClr val="bg1"/>
                </a:solidFill>
              </a:rPr>
              <a:t>Asertivno obraćanje drugima je zauzimanje za svoja prava, a da istovremeno ne narušavamo prava drugih.</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228600" y="914400"/>
            <a:ext cx="8610600" cy="5878532"/>
          </a:xfrm>
          <a:prstGeom prst="rect">
            <a:avLst/>
          </a:prstGeom>
          <a:ln>
            <a:solidFill>
              <a:schemeClr val="tx1"/>
            </a:solidFill>
          </a:ln>
        </p:spPr>
        <p:txBody>
          <a:bodyPr wrap="square">
            <a:spAutoFit/>
          </a:bodyPr>
          <a:lstStyle/>
          <a:p>
            <a:pPr marL="609600" indent="-609600"/>
            <a:r>
              <a:rPr lang="hr-HR" sz="2000" dirty="0" smtClean="0">
                <a:latin typeface="Cambria" pitchFamily="18" charset="0"/>
              </a:rPr>
              <a:t>1. </a:t>
            </a:r>
            <a:r>
              <a:rPr lang="hr-HR" altLang="ja-JP" sz="2000" dirty="0" smtClean="0">
                <a:latin typeface="Cambria" pitchFamily="18" charset="0"/>
              </a:rPr>
              <a:t>Učitelji trebaju inzistirati na pristojnom, odgovornom ponašanju kod svojih učenika.</a:t>
            </a:r>
            <a:r>
              <a:rPr lang="hr-HR" altLang="ja-JP" sz="2000" dirty="0" smtClean="0"/>
              <a:t> </a:t>
            </a:r>
          </a:p>
          <a:p>
            <a:pPr marL="609600" indent="-609600"/>
            <a:r>
              <a:rPr lang="hr-HR" altLang="ja-JP" sz="2000" dirty="0" smtClean="0">
                <a:latin typeface="Cambria" pitchFamily="18" charset="0"/>
              </a:rPr>
              <a:t>2. </a:t>
            </a:r>
            <a:r>
              <a:rPr lang="hr-HR" sz="2000" dirty="0" smtClean="0">
                <a:latin typeface="Cambria" pitchFamily="18" charset="0"/>
              </a:rPr>
              <a:t>Učiteljev neuspjeh je sinonim za neuspjeh u održavanju adekvatne razredne discipline.</a:t>
            </a:r>
          </a:p>
          <a:p>
            <a:pPr marL="609600" indent="-609600"/>
            <a:r>
              <a:rPr lang="hr-HR" sz="2000" dirty="0" smtClean="0">
                <a:latin typeface="Cambria" pitchFamily="18" charset="0"/>
              </a:rPr>
              <a:t>3. Mnogi učitelji rade pod lažnim pretpostavkama o disciplini, vjerujući da čvrste kontrole su zagušljive i nehumane.</a:t>
            </a:r>
          </a:p>
          <a:p>
            <a:pPr marL="609600" indent="-609600">
              <a:lnSpc>
                <a:spcPct val="80000"/>
              </a:lnSpc>
            </a:pPr>
            <a:r>
              <a:rPr lang="hr-HR" sz="2000" dirty="0" smtClean="0">
                <a:latin typeface="Cambria" pitchFamily="18" charset="0"/>
              </a:rPr>
              <a:t>4. Učitelji imaju osnovna obrazovna prava u svojim učionicama, uključujući:</a:t>
            </a:r>
          </a:p>
          <a:p>
            <a:pPr marL="982663" lvl="1" indent="-533400">
              <a:lnSpc>
                <a:spcPct val="80000"/>
              </a:lnSpc>
            </a:pPr>
            <a:r>
              <a:rPr lang="hr-HR" altLang="zh-CN" sz="2000" dirty="0" smtClean="0">
                <a:latin typeface="Cambria" pitchFamily="18" charset="0"/>
              </a:rPr>
              <a:t>pravo na </a:t>
            </a:r>
            <a:r>
              <a:rPr lang="hr-HR" altLang="zh-CN" sz="2000" b="1" dirty="0" smtClean="0">
                <a:latin typeface="Cambria" pitchFamily="18" charset="0"/>
              </a:rPr>
              <a:t>određivanje pravila i procedura</a:t>
            </a:r>
            <a:r>
              <a:rPr lang="hr-HR" altLang="zh-CN" sz="2000" dirty="0" smtClean="0">
                <a:latin typeface="Cambria" pitchFamily="18" charset="0"/>
              </a:rPr>
              <a:t> u učionici, koji stvaraju optimalno okruženje za učenje</a:t>
            </a:r>
          </a:p>
          <a:p>
            <a:pPr marL="982663" lvl="1" indent="-533400">
              <a:lnSpc>
                <a:spcPct val="80000"/>
              </a:lnSpc>
            </a:pPr>
            <a:r>
              <a:rPr lang="hr-HR" altLang="zh-CN" sz="2000" dirty="0" smtClean="0">
                <a:latin typeface="Cambria" pitchFamily="18" charset="0"/>
              </a:rPr>
              <a:t>pravo na </a:t>
            </a:r>
            <a:r>
              <a:rPr lang="hr-HR" altLang="zh-CN" sz="2000" b="1" dirty="0" smtClean="0">
                <a:latin typeface="Cambria" pitchFamily="18" charset="0"/>
              </a:rPr>
              <a:t>zahtijevanje ponašanja učenika</a:t>
            </a:r>
            <a:r>
              <a:rPr lang="hr-HR" altLang="zh-CN" sz="2000" dirty="0" smtClean="0">
                <a:latin typeface="Cambria" pitchFamily="18" charset="0"/>
              </a:rPr>
              <a:t> koje su u skladu s učiteljevim potrebama</a:t>
            </a:r>
            <a:endParaRPr lang="hr-HR" altLang="ja-JP" sz="2000" dirty="0" smtClean="0">
              <a:latin typeface="Cambria" pitchFamily="18" charset="0"/>
            </a:endParaRPr>
          </a:p>
          <a:p>
            <a:pPr marL="982663" lvl="1" indent="-533400">
              <a:lnSpc>
                <a:spcPct val="80000"/>
              </a:lnSpc>
            </a:pPr>
            <a:r>
              <a:rPr lang="hr-HR" altLang="zh-CN" sz="2000" dirty="0" smtClean="0">
                <a:latin typeface="Cambria" pitchFamily="18" charset="0"/>
              </a:rPr>
              <a:t>pravo na primanje </a:t>
            </a:r>
            <a:r>
              <a:rPr lang="hr-HR" altLang="zh-CN" sz="2000" b="1" dirty="0" smtClean="0">
                <a:latin typeface="Cambria" pitchFamily="18" charset="0"/>
              </a:rPr>
              <a:t>pomoć</a:t>
            </a:r>
            <a:r>
              <a:rPr lang="hr-HR" altLang="zh-CN" sz="2000" dirty="0" smtClean="0">
                <a:latin typeface="Cambria" pitchFamily="18" charset="0"/>
              </a:rPr>
              <a:t>i u odgoju i poučavanju </a:t>
            </a:r>
            <a:r>
              <a:rPr lang="hr-HR" altLang="zh-CN" sz="2000" b="1" dirty="0" smtClean="0">
                <a:latin typeface="Cambria" pitchFamily="18" charset="0"/>
              </a:rPr>
              <a:t>od roditelja kao i od školske uprave</a:t>
            </a:r>
            <a:r>
              <a:rPr lang="hr-HR" altLang="zh-CN" sz="2000" i="1" dirty="0" smtClean="0">
                <a:latin typeface="Cambria" pitchFamily="18" charset="0"/>
              </a:rPr>
              <a:t> </a:t>
            </a:r>
            <a:r>
              <a:rPr lang="hr-HR" altLang="zh-CN" sz="2000" dirty="0" smtClean="0">
                <a:latin typeface="Cambria" pitchFamily="18" charset="0"/>
              </a:rPr>
              <a:t>kada je potrebna podrška.</a:t>
            </a:r>
            <a:r>
              <a:rPr lang="hr-HR" altLang="zh-CN" sz="2000" dirty="0" smtClean="0"/>
              <a:t> </a:t>
            </a:r>
            <a:endParaRPr lang="hr-HR" sz="2000" dirty="0" smtClean="0"/>
          </a:p>
          <a:p>
            <a:pPr marL="609600" indent="-609600">
              <a:lnSpc>
                <a:spcPct val="80000"/>
              </a:lnSpc>
            </a:pPr>
            <a:r>
              <a:rPr lang="hr-HR" sz="2000" dirty="0" smtClean="0">
                <a:latin typeface="Cambria" pitchFamily="18" charset="0"/>
              </a:rPr>
              <a:t>5. Učenici imaju osnovna prava u učionici, uključujući:</a:t>
            </a:r>
          </a:p>
          <a:p>
            <a:pPr marL="982663" lvl="1" indent="-533400">
              <a:lnSpc>
                <a:spcPct val="80000"/>
              </a:lnSpc>
            </a:pPr>
            <a:r>
              <a:rPr lang="hr-HR" sz="2000" dirty="0" smtClean="0">
                <a:latin typeface="Cambria" pitchFamily="18" charset="0"/>
              </a:rPr>
              <a:t>pravo na učitelje koji pomažu u granicama neprimjerenosti</a:t>
            </a:r>
          </a:p>
          <a:p>
            <a:pPr marL="982663" lvl="1" indent="-533400">
              <a:lnSpc>
                <a:spcPct val="80000"/>
              </a:lnSpc>
            </a:pPr>
            <a:r>
              <a:rPr lang="hr-HR" sz="2000" dirty="0" smtClean="0">
                <a:latin typeface="Cambria" pitchFamily="18" charset="0"/>
              </a:rPr>
              <a:t>pravo birati kako će se ponašati, s punim razumijevanjem posljedica koje će uslijediti automatski iza svojih izbora.</a:t>
            </a:r>
          </a:p>
          <a:p>
            <a:pPr marL="609600" indent="-609600"/>
            <a:r>
              <a:rPr lang="hr-HR" sz="2000" dirty="0" smtClean="0">
                <a:latin typeface="Cambria" pitchFamily="18" charset="0"/>
              </a:rPr>
              <a:t>6. Učitelj prenosi jasno njegova / njezina očekivanja od  učenika i prati to s odgovarajućim i dosljednim akcijama koje ne krše najbolje interese učenika.</a:t>
            </a:r>
          </a:p>
          <a:p>
            <a:pPr marL="609600" indent="-609600"/>
            <a:endParaRPr lang="hr-HR" sz="2000" dirty="0">
              <a:latin typeface="Cambria" pitchFamily="18" charset="0"/>
            </a:endParaRPr>
          </a:p>
        </p:txBody>
      </p:sp>
      <p:sp>
        <p:nvSpPr>
          <p:cNvPr id="3" name="Pravokutnik 2"/>
          <p:cNvSpPr/>
          <p:nvPr/>
        </p:nvSpPr>
        <p:spPr>
          <a:xfrm>
            <a:off x="228600" y="228600"/>
            <a:ext cx="3124200" cy="584775"/>
          </a:xfrm>
          <a:prstGeom prst="rect">
            <a:avLst/>
          </a:prstGeom>
          <a:solidFill>
            <a:schemeClr val="tx1"/>
          </a:solidFill>
        </p:spPr>
        <p:txBody>
          <a:bodyPr wrap="square">
            <a:spAutoFit/>
          </a:bodyPr>
          <a:lstStyle/>
          <a:p>
            <a:r>
              <a:rPr lang="hr-HR" sz="3200" dirty="0" smtClean="0">
                <a:solidFill>
                  <a:schemeClr val="bg1"/>
                </a:solidFill>
                <a:effectLst>
                  <a:outerShdw blurRad="38100" dist="38100" dir="2700000" algn="tl">
                    <a:srgbClr val="010199"/>
                  </a:outerShdw>
                </a:effectLst>
              </a:rPr>
              <a:t>Ključne ideje:  </a:t>
            </a:r>
            <a:endParaRPr lang="hr-HR" sz="32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25470"/>
          </a:xfrm>
        </p:spPr>
        <p:txBody>
          <a:bodyPr>
            <a:normAutofit fontScale="90000"/>
          </a:bodyPr>
          <a:lstStyle/>
          <a:p>
            <a:r>
              <a:rPr lang="hr-HR" dirty="0" smtClean="0">
                <a:solidFill>
                  <a:srgbClr val="AB2627"/>
                </a:solidFill>
              </a:rPr>
              <a:t/>
            </a:r>
            <a:br>
              <a:rPr lang="hr-HR" dirty="0" smtClean="0">
                <a:solidFill>
                  <a:srgbClr val="AB2627"/>
                </a:solidFill>
              </a:rPr>
            </a:br>
            <a:r>
              <a:rPr lang="hr-HR" sz="5300" b="1" dirty="0" smtClean="0">
                <a:solidFill>
                  <a:srgbClr val="AB2627"/>
                </a:solidFill>
              </a:rPr>
              <a:t>Istraživanja </a:t>
            </a:r>
            <a:r>
              <a:rPr lang="hr-HR" sz="5300" b="1" dirty="0" smtClean="0"/>
              <a:t>  pokazuju</a:t>
            </a:r>
            <a:br>
              <a:rPr lang="hr-HR" sz="5300" b="1" dirty="0" smtClean="0"/>
            </a:br>
            <a:r>
              <a:rPr lang="hr-HR" dirty="0" smtClean="0"/>
              <a:t> </a:t>
            </a:r>
            <a:endParaRPr lang="hr-HR" dirty="0" smtClean="0">
              <a:solidFill>
                <a:srgbClr val="AB2627"/>
              </a:solidFill>
            </a:endParaRPr>
          </a:p>
        </p:txBody>
      </p:sp>
      <p:sp>
        <p:nvSpPr>
          <p:cNvPr id="17411" name="Rectangle 3"/>
          <p:cNvSpPr>
            <a:spLocks noGrp="1" noChangeArrowheads="1"/>
          </p:cNvSpPr>
          <p:nvPr>
            <p:ph sz="quarter" idx="1"/>
          </p:nvPr>
        </p:nvSpPr>
        <p:spPr>
          <a:xfrm>
            <a:off x="0" y="1428736"/>
            <a:ext cx="8805863" cy="4572000"/>
          </a:xfrm>
        </p:spPr>
        <p:txBody>
          <a:bodyPr/>
          <a:lstStyle/>
          <a:p>
            <a:pPr eaLnBrk="1" hangingPunct="1">
              <a:lnSpc>
                <a:spcPct val="80000"/>
              </a:lnSpc>
            </a:pPr>
            <a:r>
              <a:rPr lang="hr-HR" sz="2800" dirty="0" smtClean="0"/>
              <a:t>Učenici čak i do 50% vremena u razredu ne provode </a:t>
            </a:r>
            <a:r>
              <a:rPr lang="hr-HR" sz="2800" b="1" dirty="0" smtClean="0"/>
              <a:t>radeći ono što bi trebali </a:t>
            </a:r>
            <a:r>
              <a:rPr lang="hr-HR" sz="2800" dirty="0" smtClean="0"/>
              <a:t>(Jones, 1979.).</a:t>
            </a:r>
          </a:p>
          <a:p>
            <a:pPr eaLnBrk="1" hangingPunct="1">
              <a:lnSpc>
                <a:spcPct val="80000"/>
              </a:lnSpc>
            </a:pPr>
            <a:r>
              <a:rPr lang="hr-HR" sz="2800" dirty="0" smtClean="0"/>
              <a:t>Učitelji u prosjeku za vrijeme sata </a:t>
            </a:r>
            <a:r>
              <a:rPr lang="hr-HR" sz="2800" b="1" dirty="0" smtClean="0"/>
              <a:t>interveniraju 16 puta </a:t>
            </a:r>
            <a:r>
              <a:rPr lang="hr-HR" sz="2800" dirty="0" smtClean="0"/>
              <a:t>kako bi održali disciplinu (White, 1975.).</a:t>
            </a:r>
          </a:p>
          <a:p>
            <a:pPr eaLnBrk="1" hangingPunct="1">
              <a:lnSpc>
                <a:spcPct val="80000"/>
              </a:lnSpc>
            </a:pPr>
            <a:r>
              <a:rPr lang="hr-HR" sz="2800" dirty="0" smtClean="0"/>
              <a:t>Učitelji početnici navode </a:t>
            </a:r>
            <a:r>
              <a:rPr lang="hr-HR" sz="2800" b="1" dirty="0" smtClean="0"/>
              <a:t>disciplinu kao svoj glavni problem,</a:t>
            </a:r>
            <a:r>
              <a:rPr lang="hr-HR" sz="2800" dirty="0" smtClean="0"/>
              <a:t> nakon čega slijede motivacija i individualne razlike (Veenman, 1984.).</a:t>
            </a:r>
          </a:p>
          <a:p>
            <a:pPr eaLnBrk="1" hangingPunct="1">
              <a:lnSpc>
                <a:spcPct val="80000"/>
              </a:lnSpc>
            </a:pPr>
            <a:r>
              <a:rPr lang="hr-HR" sz="2800" b="1" dirty="0" smtClean="0"/>
              <a:t>Najčešći disciplinski problemi su</a:t>
            </a:r>
            <a:r>
              <a:rPr lang="hr-HR" sz="2800" dirty="0" smtClean="0"/>
              <a:t>: ometanje rada (48%), nepoštivanje drugih učenika, učitelja i opreme (23%), nepažnja (17%) te nedostatak odgovornosti i motivacije (15%) (Cipp, 1989.).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 calcmode="lin" valueType="num">
                                      <p:cBhvr additive="base">
                                        <p:cTn id="7" dur="500" fill="hold"/>
                                        <p:tgtEl>
                                          <p:spTgt spid="174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4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7411">
                                            <p:txEl>
                                              <p:pRg st="1" end="1"/>
                                            </p:txEl>
                                          </p:spTgt>
                                        </p:tgtEl>
                                        <p:attrNameLst>
                                          <p:attrName>style.visibility</p:attrName>
                                        </p:attrNameLst>
                                      </p:cBhvr>
                                      <p:to>
                                        <p:strVal val="visible"/>
                                      </p:to>
                                    </p:set>
                                    <p:anim calcmode="lin" valueType="num">
                                      <p:cBhvr additive="base">
                                        <p:cTn id="13" dur="500" fill="hold"/>
                                        <p:tgtEl>
                                          <p:spTgt spid="174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4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411">
                                            <p:txEl>
                                              <p:pRg st="2" end="2"/>
                                            </p:txEl>
                                          </p:spTgt>
                                        </p:tgtEl>
                                        <p:attrNameLst>
                                          <p:attrName>style.visibility</p:attrName>
                                        </p:attrNameLst>
                                      </p:cBhvr>
                                      <p:to>
                                        <p:strVal val="visible"/>
                                      </p:to>
                                    </p:set>
                                    <p:anim calcmode="lin" valueType="num">
                                      <p:cBhvr additive="base">
                                        <p:cTn id="19" dur="500" fill="hold"/>
                                        <p:tgtEl>
                                          <p:spTgt spid="174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4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7411">
                                            <p:txEl>
                                              <p:pRg st="3" end="3"/>
                                            </p:txEl>
                                          </p:spTgt>
                                        </p:tgtEl>
                                        <p:attrNameLst>
                                          <p:attrName>style.visibility</p:attrName>
                                        </p:attrNameLst>
                                      </p:cBhvr>
                                      <p:to>
                                        <p:strVal val="visible"/>
                                      </p:to>
                                    </p:set>
                                    <p:anim calcmode="lin" valueType="num">
                                      <p:cBhvr additive="base">
                                        <p:cTn id="25" dur="500" fill="hold"/>
                                        <p:tgtEl>
                                          <p:spTgt spid="174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4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utnik 1"/>
          <p:cNvSpPr/>
          <p:nvPr/>
        </p:nvSpPr>
        <p:spPr>
          <a:xfrm>
            <a:off x="457200" y="838201"/>
            <a:ext cx="8382000" cy="5526178"/>
          </a:xfrm>
          <a:prstGeom prst="rect">
            <a:avLst/>
          </a:prstGeom>
          <a:ln>
            <a:solidFill>
              <a:schemeClr val="tx1"/>
            </a:solidFill>
          </a:ln>
        </p:spPr>
        <p:txBody>
          <a:bodyPr wrap="square">
            <a:spAutoFit/>
          </a:bodyPr>
          <a:lstStyle/>
          <a:p>
            <a:pPr marL="609600" indent="-609600"/>
            <a:r>
              <a:rPr lang="hr-HR" sz="2400" dirty="0" smtClean="0">
                <a:latin typeface="Cambria" pitchFamily="18" charset="0"/>
              </a:rPr>
              <a:t> Da bi bila učinkovita  moraju se koristiti konzistentno:</a:t>
            </a:r>
          </a:p>
          <a:p>
            <a:pPr marL="982663" lvl="1" indent="-533400"/>
            <a:r>
              <a:rPr lang="hr-HR" sz="2400" dirty="0" smtClean="0">
                <a:latin typeface="Cambria" pitchFamily="18" charset="0"/>
              </a:rPr>
              <a:t>- Utvrdite jasno očekivanja, od samog početka rada.</a:t>
            </a:r>
          </a:p>
          <a:p>
            <a:pPr marL="982663" lvl="1" indent="-533400"/>
            <a:r>
              <a:rPr lang="hr-HR" sz="2400" dirty="0" smtClean="0">
                <a:latin typeface="Cambria" pitchFamily="18" charset="0"/>
              </a:rPr>
              <a:t>- Budite spremni reći "Sviđa mi se to" ili "ne sviđa mi se to."</a:t>
            </a:r>
          </a:p>
          <a:p>
            <a:pPr marL="982663" lvl="1" indent="-533400"/>
            <a:r>
              <a:rPr lang="hr-HR" sz="2400" dirty="0" smtClean="0">
                <a:latin typeface="Cambria" pitchFamily="18" charset="0"/>
              </a:rPr>
              <a:t>- Budite uporni u iznošenju očekivanja i osjećaja.</a:t>
            </a:r>
          </a:p>
          <a:p>
            <a:pPr marL="982663" lvl="1" indent="-533400"/>
            <a:r>
              <a:rPr lang="hr-HR" sz="2400" dirty="0" smtClean="0">
                <a:latin typeface="Cambria" pitchFamily="18" charset="0"/>
              </a:rPr>
              <a:t>- Koristite jasan, miran i čvrsti ton glasa.</a:t>
            </a:r>
          </a:p>
          <a:p>
            <a:pPr marL="982663" lvl="1" indent="-533400"/>
            <a:r>
              <a:rPr lang="hr-HR" sz="2400" dirty="0" smtClean="0">
                <a:latin typeface="Cambria" pitchFamily="18" charset="0"/>
              </a:rPr>
              <a:t>- Održavajte kontakt očima.</a:t>
            </a:r>
          </a:p>
          <a:p>
            <a:pPr marL="982663" lvl="1" indent="-533400"/>
            <a:r>
              <a:rPr lang="hr-HR" sz="2400" dirty="0" smtClean="0">
                <a:latin typeface="Cambria" pitchFamily="18" charset="0"/>
              </a:rPr>
              <a:t>- Koristite neverbalne geste za potporu verbalnim izjavama.</a:t>
            </a:r>
          </a:p>
          <a:p>
            <a:pPr lvl="1">
              <a:lnSpc>
                <a:spcPct val="90000"/>
              </a:lnSpc>
              <a:buFontTx/>
              <a:buChar char="-"/>
            </a:pPr>
            <a:r>
              <a:rPr lang="hr-HR" sz="2400" dirty="0" smtClean="0">
                <a:latin typeface="Cambria" pitchFamily="18" charset="0"/>
              </a:rPr>
              <a:t>Koristite savjete, pitanja, i ja-poruke umjesto potreba ili</a:t>
            </a:r>
          </a:p>
          <a:p>
            <a:pPr lvl="1">
              <a:lnSpc>
                <a:spcPct val="90000"/>
              </a:lnSpc>
            </a:pPr>
            <a:r>
              <a:rPr lang="hr-HR" sz="2400" dirty="0" smtClean="0">
                <a:latin typeface="Cambria" pitchFamily="18" charset="0"/>
              </a:rPr>
              <a:t>  zahtjeva za primjereno ponašanje.</a:t>
            </a:r>
          </a:p>
          <a:p>
            <a:pPr lvl="1">
              <a:lnSpc>
                <a:spcPct val="90000"/>
              </a:lnSpc>
              <a:buFontTx/>
              <a:buChar char="-"/>
            </a:pPr>
            <a:r>
              <a:rPr lang="hr-HR" sz="2400" dirty="0" smtClean="0">
                <a:latin typeface="Cambria" pitchFamily="18" charset="0"/>
              </a:rPr>
              <a:t>Praćenje s obećanjima (razumne posljedice, ranije</a:t>
            </a:r>
          </a:p>
          <a:p>
            <a:pPr lvl="1">
              <a:lnSpc>
                <a:spcPct val="90000"/>
              </a:lnSpc>
            </a:pPr>
            <a:r>
              <a:rPr lang="hr-HR" sz="2400" dirty="0" smtClean="0">
                <a:latin typeface="Cambria" pitchFamily="18" charset="0"/>
              </a:rPr>
              <a:t> uspostavljena) nego s prijetnjama.</a:t>
            </a:r>
          </a:p>
          <a:p>
            <a:pPr lvl="1">
              <a:lnSpc>
                <a:spcPct val="90000"/>
              </a:lnSpc>
              <a:buFontTx/>
              <a:buChar char="-"/>
            </a:pPr>
            <a:r>
              <a:rPr lang="hr-HR" sz="2400" dirty="0" smtClean="0">
                <a:latin typeface="Cambria" pitchFamily="18" charset="0"/>
              </a:rPr>
              <a:t>Biti uporan u sučeljavanjima s učenicima; uključivati </a:t>
            </a:r>
          </a:p>
          <a:p>
            <a:pPr lvl="1">
              <a:lnSpc>
                <a:spcPct val="90000"/>
              </a:lnSpc>
            </a:pPr>
            <a:r>
              <a:rPr lang="hr-HR" sz="2400" dirty="0" smtClean="0">
                <a:latin typeface="Cambria" pitchFamily="18" charset="0"/>
              </a:rPr>
              <a:t>  korištenje izjava očekivanja, pokazujući posljedice koje će</a:t>
            </a:r>
          </a:p>
          <a:p>
            <a:pPr lvl="1">
              <a:lnSpc>
                <a:spcPct val="90000"/>
              </a:lnSpc>
            </a:pPr>
            <a:r>
              <a:rPr lang="hr-HR" sz="2400" dirty="0" smtClean="0">
                <a:latin typeface="Cambria" pitchFamily="18" charset="0"/>
              </a:rPr>
              <a:t>  nastupiti, i imajte na umu zašto je akcija potrebna.</a:t>
            </a:r>
          </a:p>
          <a:p>
            <a:pPr marL="982663" lvl="1" indent="-533400"/>
            <a:endParaRPr lang="hr-HR" sz="2400" dirty="0">
              <a:latin typeface="Cambria" pitchFamily="18" charset="0"/>
            </a:endParaRPr>
          </a:p>
        </p:txBody>
      </p:sp>
      <p:sp>
        <p:nvSpPr>
          <p:cNvPr id="3" name="Pravokutnik 2"/>
          <p:cNvSpPr/>
          <p:nvPr/>
        </p:nvSpPr>
        <p:spPr>
          <a:xfrm>
            <a:off x="152400" y="152400"/>
            <a:ext cx="8382000" cy="461665"/>
          </a:xfrm>
          <a:prstGeom prst="rect">
            <a:avLst/>
          </a:prstGeom>
          <a:solidFill>
            <a:schemeClr val="tx1"/>
          </a:solidFill>
        </p:spPr>
        <p:txBody>
          <a:bodyPr wrap="square">
            <a:spAutoFit/>
          </a:bodyPr>
          <a:lstStyle/>
          <a:p>
            <a:r>
              <a:rPr lang="hr-HR" sz="2400" dirty="0" smtClean="0">
                <a:solidFill>
                  <a:schemeClr val="bg1"/>
                </a:solidFill>
                <a:latin typeface="Cambria" pitchFamily="18" charset="0"/>
              </a:rPr>
              <a:t>Asertivna disciplina uključuje korištenje sljedećih ponašanja. </a:t>
            </a:r>
            <a:endParaRPr lang="hr-HR" sz="2400" dirty="0">
              <a:solidFill>
                <a:schemeClr val="bg1"/>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28600" y="152400"/>
            <a:ext cx="7696200" cy="609600"/>
          </a:xfrm>
        </p:spPr>
        <p:txBody>
          <a:bodyPr>
            <a:normAutofit fontScale="90000"/>
          </a:bodyPr>
          <a:lstStyle/>
          <a:p>
            <a:r>
              <a:rPr lang="hr-HR" dirty="0" smtClean="0">
                <a:effectLst>
                  <a:outerShdw blurRad="38100" dist="38100" dir="2700000" algn="tl">
                    <a:srgbClr val="010199"/>
                  </a:outerShdw>
                </a:effectLst>
              </a:rPr>
              <a:t>5 koraka asertivne discipline</a:t>
            </a:r>
            <a:endParaRPr lang="hr-HR" dirty="0"/>
          </a:p>
        </p:txBody>
      </p:sp>
      <p:sp>
        <p:nvSpPr>
          <p:cNvPr id="145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hr-HR"/>
          </a:p>
        </p:txBody>
      </p:sp>
      <p:graphicFrame>
        <p:nvGraphicFramePr>
          <p:cNvPr id="145409" name="Object 1"/>
          <p:cNvGraphicFramePr>
            <a:graphicFrameLocks noChangeAspect="1"/>
          </p:cNvGraphicFramePr>
          <p:nvPr/>
        </p:nvGraphicFramePr>
        <p:xfrm>
          <a:off x="228600" y="2590800"/>
          <a:ext cx="8677461" cy="4038599"/>
        </p:xfrm>
        <a:graphic>
          <a:graphicData uri="http://schemas.openxmlformats.org/presentationml/2006/ole">
            <p:oleObj spid="_x0000_s94210" name="Slajd" r:id="rId3" imgW="4570507" imgH="3427352" progId="PowerPoint.Slide.12">
              <p:embed/>
            </p:oleObj>
          </a:graphicData>
        </a:graphic>
      </p:graphicFrame>
      <p:sp>
        <p:nvSpPr>
          <p:cNvPr id="6" name="Pravokutnik 5"/>
          <p:cNvSpPr/>
          <p:nvPr/>
        </p:nvSpPr>
        <p:spPr>
          <a:xfrm>
            <a:off x="381000" y="838200"/>
            <a:ext cx="8534400" cy="1600438"/>
          </a:xfrm>
          <a:prstGeom prst="rect">
            <a:avLst/>
          </a:prstGeom>
        </p:spPr>
        <p:txBody>
          <a:bodyPr wrap="square">
            <a:spAutoFit/>
          </a:bodyPr>
          <a:lstStyle/>
          <a:p>
            <a:pPr marL="609600" indent="-609600">
              <a:buNone/>
            </a:pPr>
            <a:r>
              <a:rPr lang="hr-HR" altLang="ja-JP" sz="2000" b="1" dirty="0" smtClean="0">
                <a:latin typeface="Cambria" pitchFamily="18" charset="0"/>
              </a:rPr>
              <a:t>Korak 1. Prepoznavanje i uklanjanje prepreka asertivne discipline</a:t>
            </a:r>
            <a:r>
              <a:rPr lang="hr-HR" altLang="ja-JP" b="1" dirty="0" smtClean="0">
                <a:latin typeface="Cambria" pitchFamily="18" charset="0"/>
              </a:rPr>
              <a:t> </a:t>
            </a:r>
          </a:p>
          <a:p>
            <a:pPr marL="609600" indent="-609600">
              <a:buNone/>
            </a:pPr>
            <a:r>
              <a:rPr lang="hr-HR" sz="2000" dirty="0" smtClean="0"/>
              <a:t>	</a:t>
            </a:r>
            <a:r>
              <a:rPr lang="hr-HR" altLang="ja-JP" dirty="0" smtClean="0">
                <a:latin typeface="Cambria" pitchFamily="18" charset="0"/>
              </a:rPr>
              <a:t>Učitelji moraju prepoznati jednostavnu činjenicu da oni mogu utjecati na ponašanje svih učenika ,bez obzira koji početni problemi mogu biti.</a:t>
            </a:r>
            <a:endParaRPr lang="hr-HR" dirty="0" smtClean="0">
              <a:latin typeface="Cambria" pitchFamily="18" charset="0"/>
            </a:endParaRPr>
          </a:p>
          <a:p>
            <a:pPr marL="609600" indent="-609600">
              <a:buNone/>
            </a:pPr>
            <a:r>
              <a:rPr lang="hr-HR" altLang="ja-JP" sz="2000" b="1" dirty="0" smtClean="0">
                <a:latin typeface="Cambria" pitchFamily="18" charset="0"/>
              </a:rPr>
              <a:t>Korak 2. Vježbanje korištenja asertivnih stilova odgovora.</a:t>
            </a:r>
            <a:r>
              <a:rPr lang="hr-HR" altLang="ja-JP" sz="2000" dirty="0" smtClean="0">
                <a:latin typeface="Cambria" pitchFamily="18" charset="0"/>
              </a:rPr>
              <a:t> </a:t>
            </a:r>
          </a:p>
          <a:p>
            <a:pPr marL="609600" indent="-609600">
              <a:buNone/>
            </a:pPr>
            <a:r>
              <a:rPr lang="hr-HR" sz="2000" dirty="0" smtClean="0"/>
              <a:t>	</a:t>
            </a:r>
            <a:r>
              <a:rPr lang="hr-HR" altLang="zh-CN" dirty="0" smtClean="0">
                <a:latin typeface="Cambria" pitchFamily="18" charset="0"/>
              </a:rPr>
              <a:t>Te kategorije su:  </a:t>
            </a:r>
            <a:r>
              <a:rPr lang="hr-HR" altLang="zh-CN" b="1" dirty="0" smtClean="0">
                <a:latin typeface="Cambria" pitchFamily="18" charset="0"/>
              </a:rPr>
              <a:t>asertivan, agresivan, </a:t>
            </a:r>
            <a:r>
              <a:rPr lang="hr-HR" altLang="zh-CN" b="1" dirty="0" err="1" smtClean="0">
                <a:latin typeface="Cambria" pitchFamily="18" charset="0"/>
              </a:rPr>
              <a:t>neasertivan</a:t>
            </a:r>
            <a:r>
              <a:rPr lang="hr-HR" altLang="zh-CN" b="1" dirty="0" smtClean="0">
                <a:latin typeface="Cambria" pitchFamily="18" charset="0"/>
              </a:rPr>
              <a:t>.</a:t>
            </a:r>
            <a:r>
              <a:rPr lang="hr-HR" altLang="zh-CN" dirty="0" smtClean="0">
                <a:latin typeface="Cambria" pitchFamily="18" charset="0"/>
              </a:rPr>
              <a:t> </a:t>
            </a:r>
            <a:endParaRPr lang="hr-HR" dirty="0" smtClean="0">
              <a:latin typeface="Cambria" pitchFamily="18" charset="0"/>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381000" y="304800"/>
            <a:ext cx="8382000" cy="5897563"/>
          </a:xfrm>
        </p:spPr>
        <p:txBody>
          <a:bodyPr/>
          <a:lstStyle/>
          <a:p>
            <a:pPr>
              <a:lnSpc>
                <a:spcPct val="80000"/>
              </a:lnSpc>
              <a:buNone/>
            </a:pPr>
            <a:r>
              <a:rPr lang="hr-HR" sz="2000" b="1" dirty="0" smtClean="0">
                <a:latin typeface="Cambria" pitchFamily="18" charset="0"/>
              </a:rPr>
              <a:t>Korak 3. Učenje kako postaviti ograničenja</a:t>
            </a:r>
            <a:endParaRPr lang="hr-HR" altLang="zh-CN" sz="2000" dirty="0" smtClean="0"/>
          </a:p>
          <a:p>
            <a:pPr>
              <a:lnSpc>
                <a:spcPct val="80000"/>
              </a:lnSpc>
            </a:pPr>
            <a:r>
              <a:rPr lang="hr-HR" altLang="zh-CN" sz="1800" dirty="0" smtClean="0"/>
              <a:t>Mora postojati jasno, nedvosmisleno pravilo. Pravila tvore podlogu za učiteljev plan održavanja discipline. Ta pravila moraju biti primjetna i  primjenjiva tokom cijelog dana.</a:t>
            </a:r>
          </a:p>
          <a:p>
            <a:pPr>
              <a:lnSpc>
                <a:spcPct val="80000"/>
              </a:lnSpc>
            </a:pPr>
            <a:r>
              <a:rPr lang="hr-HR" altLang="zh-CN" sz="1800" dirty="0" smtClean="0"/>
              <a:t>Učenici bi trebali biti uključeni u stvaranje pravila. Ta pravila moraju biti u malom broju, direktna i jednostavna.</a:t>
            </a:r>
          </a:p>
          <a:p>
            <a:pPr marL="609600" indent="-609600">
              <a:buNone/>
            </a:pPr>
            <a:r>
              <a:rPr lang="hr-HR" sz="2000" b="1" dirty="0" smtClean="0">
                <a:latin typeface="Cambria" pitchFamily="18" charset="0"/>
              </a:rPr>
              <a:t>Korak 4. Učenje kako pratiti putem na ograničenja</a:t>
            </a:r>
            <a:r>
              <a:rPr lang="hr-HR" sz="2000" dirty="0" smtClean="0"/>
              <a:t> </a:t>
            </a:r>
          </a:p>
          <a:p>
            <a:pPr marL="609600" indent="-609600">
              <a:buFont typeface="Wingdings" pitchFamily="2" charset="2"/>
              <a:buChar char="Ø"/>
            </a:pPr>
            <a:r>
              <a:rPr lang="hr-HR" altLang="ja-JP" sz="1800" dirty="0" smtClean="0">
                <a:latin typeface="Cambria" pitchFamily="18" charset="0"/>
              </a:rPr>
              <a:t>Napravite obećanja, a ne prijetnje. Obećanje je zavjet da se poduzmu odgovarajuće mjere kada je to potrebno. Prijetnja je izjava koja pokazuje namjeru da naudi ili kazni </a:t>
            </a:r>
          </a:p>
          <a:p>
            <a:pPr marL="609600" indent="-609600">
              <a:buFont typeface="Wingdings" pitchFamily="2" charset="2"/>
              <a:buChar char="Ø"/>
            </a:pPr>
            <a:r>
              <a:rPr lang="hr-HR" sz="1800" dirty="0" smtClean="0">
                <a:latin typeface="Cambria" pitchFamily="18" charset="0"/>
              </a:rPr>
              <a:t>Odaberite odgovarajuće posljedice unaprijed. Učitelji trebaju imati banku od nekoliko specifičnih posljedica koje će izvući kada je to potrebno. Te posljedice bi trebale biti i pozitivne i negativne, s različitim stupnjevima ozbiljnosti zbog kršenja pravila.</a:t>
            </a:r>
          </a:p>
          <a:p>
            <a:pPr>
              <a:buNone/>
            </a:pPr>
            <a:r>
              <a:rPr lang="hr-HR" sz="2000" b="1" dirty="0" smtClean="0">
                <a:latin typeface="Cambria" pitchFamily="18" charset="0"/>
              </a:rPr>
              <a:t>Korak 5. Implementacija sustava pozitivnih ili povoljnih posljedica.</a:t>
            </a:r>
          </a:p>
          <a:p>
            <a:r>
              <a:rPr lang="hr-HR" altLang="ja-JP" sz="1600" b="1" dirty="0" smtClean="0"/>
              <a:t>Pozitivne posljedice predložena od strane </a:t>
            </a:r>
            <a:r>
              <a:rPr lang="hr-HR" altLang="ja-JP" sz="1600" b="1" dirty="0" err="1" smtClean="0"/>
              <a:t>Cantera</a:t>
            </a:r>
            <a:r>
              <a:rPr lang="hr-HR" altLang="ja-JP" sz="1600" b="1" dirty="0" smtClean="0"/>
              <a:t>:</a:t>
            </a:r>
            <a:r>
              <a:rPr lang="hr-HR" altLang="ja-JP" sz="1600" dirty="0" smtClean="0"/>
              <a:t> </a:t>
            </a:r>
          </a:p>
          <a:p>
            <a:r>
              <a:rPr lang="hr-HR" altLang="ja-JP" sz="1600" dirty="0" smtClean="0"/>
              <a:t>1. Osobna pažnja od učitelja </a:t>
            </a:r>
          </a:p>
          <a:p>
            <a:r>
              <a:rPr lang="hr-HR" altLang="ja-JP" sz="1600" dirty="0" smtClean="0"/>
              <a:t>2. Pozitivne bilješke roditeljima </a:t>
            </a:r>
          </a:p>
          <a:p>
            <a:r>
              <a:rPr lang="hr-HR" altLang="ja-JP" sz="1600" dirty="0" smtClean="0"/>
              <a:t>3. Posebne nagrade </a:t>
            </a:r>
          </a:p>
          <a:p>
            <a:r>
              <a:rPr lang="hr-HR" altLang="ja-JP" sz="1600" dirty="0" smtClean="0"/>
              <a:t>4. Posebne privilegije </a:t>
            </a:r>
            <a:endParaRPr lang="hr-HR" sz="1600" dirty="0" smtClean="0"/>
          </a:p>
          <a:p>
            <a:pPr marL="609600" indent="-609600">
              <a:buNone/>
            </a:pPr>
            <a:endParaRPr lang="hr-HR" sz="1800" dirty="0" smtClean="0">
              <a:latin typeface="Cambria" pitchFamily="18" charset="0"/>
            </a:endParaRPr>
          </a:p>
          <a:p>
            <a:pPr>
              <a:buNone/>
            </a:pPr>
            <a:endParaRPr lang="hr-H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7467600" cy="715962"/>
          </a:xfrm>
        </p:spPr>
        <p:txBody>
          <a:bodyPr>
            <a:normAutofit fontScale="90000"/>
          </a:bodyPr>
          <a:lstStyle/>
          <a:p>
            <a:r>
              <a:rPr lang="hr-HR" sz="3600" b="1" dirty="0"/>
              <a:t/>
            </a:r>
            <a:br>
              <a:rPr lang="hr-HR" sz="3600" b="1" dirty="0"/>
            </a:br>
            <a:r>
              <a:rPr lang="hr-HR" sz="3600" b="1" dirty="0"/>
              <a:t/>
            </a:r>
            <a:br>
              <a:rPr lang="hr-HR" sz="3600" b="1" dirty="0"/>
            </a:br>
            <a:r>
              <a:rPr lang="hr-HR" sz="3600" b="1" dirty="0"/>
              <a:t/>
            </a:r>
            <a:br>
              <a:rPr lang="hr-HR" sz="3600" b="1" dirty="0"/>
            </a:br>
            <a:r>
              <a:rPr lang="hr-HR" sz="3600" b="1" dirty="0" smtClean="0"/>
              <a:t>Korisne asertivne tehnike</a:t>
            </a:r>
            <a:r>
              <a:rPr lang="hr-HR" sz="3600" b="1" dirty="0"/>
              <a:t/>
            </a:r>
            <a:br>
              <a:rPr lang="hr-HR" sz="3600" b="1" dirty="0"/>
            </a:br>
            <a:r>
              <a:rPr lang="hr-HR" sz="3600" b="1" dirty="0"/>
              <a:t/>
            </a:r>
            <a:br>
              <a:rPr lang="hr-HR" sz="3600" b="1" dirty="0"/>
            </a:br>
            <a:r>
              <a:rPr lang="hr-HR" sz="3600" dirty="0"/>
              <a:t/>
            </a:r>
            <a:br>
              <a:rPr lang="hr-HR" sz="3600" dirty="0"/>
            </a:br>
            <a:endParaRPr lang="hr-HR" sz="3600" dirty="0"/>
          </a:p>
        </p:txBody>
      </p:sp>
      <p:sp>
        <p:nvSpPr>
          <p:cNvPr id="27651" name="Rectangle 3"/>
          <p:cNvSpPr>
            <a:spLocks noGrp="1" noChangeArrowheads="1"/>
          </p:cNvSpPr>
          <p:nvPr>
            <p:ph type="body" idx="1"/>
          </p:nvPr>
        </p:nvSpPr>
        <p:spPr>
          <a:xfrm>
            <a:off x="152400" y="1066800"/>
            <a:ext cx="8423275" cy="5257800"/>
          </a:xfrm>
        </p:spPr>
        <p:txBody>
          <a:bodyPr/>
          <a:lstStyle/>
          <a:p>
            <a:pPr>
              <a:lnSpc>
                <a:spcPct val="80000"/>
              </a:lnSpc>
            </a:pPr>
            <a:r>
              <a:rPr lang="hr-HR" sz="1600" b="1" i="1" dirty="0">
                <a:solidFill>
                  <a:schemeClr val="bg1"/>
                </a:solidFill>
              </a:rPr>
              <a:t>"</a:t>
            </a:r>
            <a:r>
              <a:rPr lang="hr-HR" sz="2000" b="1" i="1" dirty="0">
                <a:solidFill>
                  <a:schemeClr val="bg1"/>
                </a:solidFill>
              </a:rPr>
              <a:t>Pokvarena ploča”</a:t>
            </a:r>
            <a:endParaRPr lang="hr-HR" sz="2000" dirty="0">
              <a:solidFill>
                <a:schemeClr val="bg1"/>
              </a:solidFill>
            </a:endParaRPr>
          </a:p>
          <a:p>
            <a:pPr>
              <a:lnSpc>
                <a:spcPct val="80000"/>
              </a:lnSpc>
              <a:buFont typeface="Wingdings" pitchFamily="2" charset="2"/>
              <a:buNone/>
            </a:pPr>
            <a:r>
              <a:rPr lang="hr-HR" sz="2000" dirty="0"/>
              <a:t>       Vrlo korisna tehnika kada je naš zahtjev jasan i kratak. Sastoji se u tome da kao “pokvarena ploča” ponavljamo zahtjev. </a:t>
            </a:r>
          </a:p>
          <a:p>
            <a:pPr>
              <a:lnSpc>
                <a:spcPct val="80000"/>
              </a:lnSpc>
              <a:buFont typeface="Wingdings" pitchFamily="2" charset="2"/>
              <a:buNone/>
            </a:pPr>
            <a:r>
              <a:rPr lang="hr-HR" sz="2000" dirty="0"/>
              <a:t> </a:t>
            </a:r>
          </a:p>
          <a:p>
            <a:pPr>
              <a:lnSpc>
                <a:spcPct val="80000"/>
              </a:lnSpc>
            </a:pPr>
            <a:r>
              <a:rPr lang="hr-HR" sz="2000" b="1" i="1" dirty="0">
                <a:solidFill>
                  <a:schemeClr val="bg1"/>
                </a:solidFill>
              </a:rPr>
              <a:t>Odbijanje tuđeg zahtjeva</a:t>
            </a:r>
            <a:endParaRPr lang="hr-HR" sz="2000" dirty="0">
              <a:solidFill>
                <a:schemeClr val="bg1"/>
              </a:solidFill>
            </a:endParaRPr>
          </a:p>
          <a:p>
            <a:pPr>
              <a:lnSpc>
                <a:spcPct val="80000"/>
              </a:lnSpc>
              <a:buFont typeface="Wingdings" pitchFamily="2" charset="2"/>
              <a:buNone/>
            </a:pPr>
            <a:r>
              <a:rPr lang="hr-HR" sz="2000" dirty="0"/>
              <a:t>       Kada želimo odbiti neki zahtjev u tome treba biti odlučan. Dovoljno je reći ne, objasniti svoje razloge (vrlo kratko) i zatim ponavljati odlučno – Ne.</a:t>
            </a:r>
          </a:p>
          <a:p>
            <a:pPr>
              <a:lnSpc>
                <a:spcPct val="80000"/>
              </a:lnSpc>
              <a:buFont typeface="Wingdings" pitchFamily="2" charset="2"/>
              <a:buNone/>
            </a:pPr>
            <a:r>
              <a:rPr lang="hr-HR" sz="2000" b="1" dirty="0"/>
              <a:t> </a:t>
            </a:r>
            <a:endParaRPr lang="hr-HR" sz="2000" dirty="0"/>
          </a:p>
          <a:p>
            <a:pPr>
              <a:lnSpc>
                <a:spcPct val="80000"/>
              </a:lnSpc>
            </a:pPr>
            <a:r>
              <a:rPr lang="hr-HR" sz="2000" b="1" dirty="0">
                <a:solidFill>
                  <a:schemeClr val="bg1"/>
                </a:solidFill>
              </a:rPr>
              <a:t>“Ja-poruke”</a:t>
            </a:r>
            <a:endParaRPr lang="hr-HR" sz="2000" dirty="0">
              <a:solidFill>
                <a:schemeClr val="bg1"/>
              </a:solidFill>
            </a:endParaRPr>
          </a:p>
          <a:p>
            <a:pPr>
              <a:lnSpc>
                <a:spcPct val="80000"/>
              </a:lnSpc>
              <a:buFont typeface="Wingdings" pitchFamily="2" charset="2"/>
              <a:buNone/>
            </a:pPr>
            <a:r>
              <a:rPr lang="hr-HR" sz="2000" dirty="0"/>
              <a:t>       Ja-poruke su takve poruke u kojima govorimo o vlastitom stanju. “Ja sam </a:t>
            </a:r>
            <a:r>
              <a:rPr lang="hr-HR" sz="2000" dirty="0" err="1"/>
              <a:t>..</a:t>
            </a:r>
            <a:r>
              <a:rPr lang="hr-HR" sz="2000" dirty="0"/>
              <a:t>. tužna, nesretna, ljuta kada ti radiš </a:t>
            </a:r>
            <a:r>
              <a:rPr lang="hr-HR" sz="2000" dirty="0" err="1"/>
              <a:t>..</a:t>
            </a:r>
            <a:r>
              <a:rPr lang="hr-HR" sz="2000" dirty="0"/>
              <a:t>.”</a:t>
            </a:r>
          </a:p>
          <a:p>
            <a:pPr>
              <a:lnSpc>
                <a:spcPct val="80000"/>
              </a:lnSpc>
              <a:buFont typeface="Wingdings" pitchFamily="2" charset="2"/>
              <a:buNone/>
            </a:pPr>
            <a:r>
              <a:rPr lang="hr-HR" sz="2000" dirty="0"/>
              <a:t> </a:t>
            </a:r>
          </a:p>
          <a:p>
            <a:pPr>
              <a:lnSpc>
                <a:spcPct val="80000"/>
              </a:lnSpc>
            </a:pPr>
            <a:r>
              <a:rPr lang="hr-HR" sz="2000" dirty="0"/>
              <a:t>Loši obrasci komuniciranja su </a:t>
            </a:r>
            <a:r>
              <a:rPr lang="hr-HR" sz="2000" dirty="0" err="1"/>
              <a:t>npr</a:t>
            </a:r>
            <a:r>
              <a:rPr lang="hr-HR" sz="2000" dirty="0"/>
              <a:t>. uopćavanje (Ti </a:t>
            </a:r>
            <a:r>
              <a:rPr lang="hr-HR" sz="2000" dirty="0" err="1"/>
              <a:t>nikada..</a:t>
            </a:r>
            <a:r>
              <a:rPr lang="hr-HR" sz="2000" dirty="0"/>
              <a:t>.) ili poruke o neadekvatnosti osobe (Ti nisi normalna </a:t>
            </a:r>
            <a:r>
              <a:rPr lang="hr-HR" sz="2000" dirty="0" err="1"/>
              <a:t>..</a:t>
            </a:r>
            <a:r>
              <a:rPr lang="hr-HR" sz="2000" dirty="0"/>
              <a:t>.).</a:t>
            </a:r>
          </a:p>
          <a:p>
            <a:pPr>
              <a:lnSpc>
                <a:spcPct val="80000"/>
              </a:lnSpc>
            </a:pPr>
            <a:endParaRPr lang="hr-HR" sz="2000" dirty="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title"/>
          </p:nvPr>
        </p:nvSpPr>
        <p:spPr>
          <a:xfrm>
            <a:off x="152400" y="152400"/>
            <a:ext cx="2590800" cy="381000"/>
          </a:xfrm>
        </p:spPr>
        <p:txBody>
          <a:bodyPr>
            <a:normAutofit fontScale="90000"/>
          </a:bodyPr>
          <a:lstStyle/>
          <a:p>
            <a:pPr algn="l"/>
            <a:r>
              <a:rPr lang="hr-HR" sz="2000" b="1" dirty="0" smtClean="0">
                <a:solidFill>
                  <a:srgbClr val="003366"/>
                </a:solidFill>
                <a:effectLst>
                  <a:outerShdw blurRad="38100" dist="38100" dir="2700000" algn="tl">
                    <a:srgbClr val="000000"/>
                  </a:outerShdw>
                </a:effectLst>
                <a:latin typeface="Arial" charset="0"/>
              </a:rPr>
              <a:t>JA </a:t>
            </a:r>
            <a:r>
              <a:rPr lang="hr-HR" sz="2000" b="1" dirty="0">
                <a:solidFill>
                  <a:srgbClr val="003366"/>
                </a:solidFill>
                <a:effectLst>
                  <a:outerShdw blurRad="38100" dist="38100" dir="2700000" algn="tl">
                    <a:srgbClr val="000000"/>
                  </a:outerShdw>
                </a:effectLst>
                <a:latin typeface="Arial" charset="0"/>
              </a:rPr>
              <a:t>i TI poruke</a:t>
            </a:r>
            <a:endParaRPr lang="en-US" sz="2000" dirty="0"/>
          </a:p>
        </p:txBody>
      </p:sp>
      <p:graphicFrame>
        <p:nvGraphicFramePr>
          <p:cNvPr id="72738" name="Group 34"/>
          <p:cNvGraphicFramePr>
            <a:graphicFrameLocks noGrp="1"/>
          </p:cNvGraphicFramePr>
          <p:nvPr>
            <p:ph idx="1"/>
          </p:nvPr>
        </p:nvGraphicFramePr>
        <p:xfrm>
          <a:off x="228600" y="533400"/>
          <a:ext cx="8458200" cy="2057400"/>
        </p:xfrm>
        <a:graphic>
          <a:graphicData uri="http://schemas.openxmlformats.org/drawingml/2006/table">
            <a:tbl>
              <a:tblPr/>
              <a:tblGrid>
                <a:gridCol w="3994150"/>
                <a:gridCol w="4464050"/>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hr-HR" sz="1800" b="1" i="0" u="none" strike="noStrike" cap="none" normalizeH="0" baseline="0" dirty="0" smtClean="0">
                          <a:ln>
                            <a:noFill/>
                          </a:ln>
                          <a:solidFill>
                            <a:schemeClr val="tx1"/>
                          </a:solidFill>
                          <a:effectLst/>
                          <a:latin typeface="Arial" charset="0"/>
                        </a:rPr>
                        <a:t>TI poruke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hr-HR" sz="1800" b="1" i="0" u="none" strike="noStrike" cap="none" normalizeH="0" baseline="0" smtClean="0">
                          <a:ln>
                            <a:noFill/>
                          </a:ln>
                          <a:solidFill>
                            <a:schemeClr val="tx1"/>
                          </a:solidFill>
                          <a:effectLst/>
                          <a:latin typeface="Arial" charset="0"/>
                        </a:rPr>
                        <a:t>JA poruke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00"/>
                    </a:solidFill>
                  </a:tcPr>
                </a:tc>
              </a:tr>
              <a:tr h="3810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hr-HR" sz="1800" b="0" i="0" u="none" strike="noStrike" cap="none" normalizeH="0" baseline="0" dirty="0" smtClean="0">
                          <a:ln>
                            <a:noFill/>
                          </a:ln>
                          <a:solidFill>
                            <a:schemeClr val="tx1"/>
                          </a:solidFill>
                          <a:effectLst/>
                          <a:latin typeface="Arial" charset="0"/>
                        </a:rPr>
                        <a:t>Ističu pogrešku sugovornika.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hr-HR" sz="1800" b="0" i="0" u="none" strike="noStrike" cap="none" normalizeH="0" baseline="0" dirty="0" smtClean="0">
                          <a:ln>
                            <a:noFill/>
                          </a:ln>
                          <a:solidFill>
                            <a:schemeClr val="tx1"/>
                          </a:solidFill>
                          <a:effectLst/>
                          <a:latin typeface="Arial" charset="0"/>
                        </a:rPr>
                        <a:t>Ističu osjećaje govornika.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hr-HR" sz="1800" b="0" i="0" u="none" strike="noStrike" cap="none" normalizeH="0" baseline="0" dirty="0" smtClean="0">
                          <a:ln>
                            <a:noFill/>
                          </a:ln>
                          <a:solidFill>
                            <a:schemeClr val="tx1"/>
                          </a:solidFill>
                          <a:effectLst/>
                          <a:latin typeface="Arial" charset="0"/>
                        </a:rPr>
                        <a:t>Primatelj ih doživljava kao napad na sebe.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hr-HR" sz="1800" b="0" i="0" u="none" strike="noStrike" cap="none" normalizeH="0" baseline="0" dirty="0" smtClean="0">
                          <a:ln>
                            <a:noFill/>
                          </a:ln>
                          <a:solidFill>
                            <a:schemeClr val="tx1"/>
                          </a:solidFill>
                          <a:effectLst/>
                          <a:latin typeface="Arial" charset="0"/>
                        </a:rPr>
                        <a:t>Primatelj ih doživljava kao poziv na zajedničko rješavanje problema.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09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hr-HR" sz="1800" b="0" i="0" u="none" strike="noStrike" cap="none" normalizeH="0" baseline="0" smtClean="0">
                          <a:ln>
                            <a:noFill/>
                          </a:ln>
                          <a:solidFill>
                            <a:schemeClr val="tx1"/>
                          </a:solidFill>
                          <a:effectLst/>
                          <a:latin typeface="Arial" charset="0"/>
                        </a:rPr>
                        <a:t>Izazivaju otpor i obranu sugovornika.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hr-HR" sz="1800" b="0" i="0" u="none" strike="noStrike" cap="none" normalizeH="0" baseline="0" dirty="0" smtClean="0">
                          <a:ln>
                            <a:noFill/>
                          </a:ln>
                          <a:solidFill>
                            <a:schemeClr val="tx1"/>
                          </a:solidFill>
                          <a:effectLst/>
                          <a:latin typeface="Arial" charset="0"/>
                        </a:rPr>
                        <a:t>Izazivaju želju za suradnjom.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Pravokutnik 4"/>
          <p:cNvSpPr/>
          <p:nvPr/>
        </p:nvSpPr>
        <p:spPr>
          <a:xfrm>
            <a:off x="228600" y="2743200"/>
            <a:ext cx="3330784" cy="369332"/>
          </a:xfrm>
          <a:prstGeom prst="rect">
            <a:avLst/>
          </a:prstGeom>
        </p:spPr>
        <p:txBody>
          <a:bodyPr wrap="none">
            <a:spAutoFit/>
          </a:bodyPr>
          <a:lstStyle/>
          <a:p>
            <a:r>
              <a:rPr lang="hr-HR" b="1" dirty="0" smtClean="0">
                <a:solidFill>
                  <a:srgbClr val="003366"/>
                </a:solidFill>
                <a:effectLst>
                  <a:outerShdw blurRad="38100" dist="38100" dir="2700000" algn="tl">
                    <a:srgbClr val="000000"/>
                  </a:outerShdw>
                </a:effectLst>
              </a:rPr>
              <a:t>Oblikovanje jasne JA poruke</a:t>
            </a:r>
            <a:endParaRPr lang="hr-HR" dirty="0"/>
          </a:p>
        </p:txBody>
      </p:sp>
      <p:sp>
        <p:nvSpPr>
          <p:cNvPr id="6" name="Pravokutnik 5"/>
          <p:cNvSpPr/>
          <p:nvPr/>
        </p:nvSpPr>
        <p:spPr>
          <a:xfrm>
            <a:off x="228600" y="3124200"/>
            <a:ext cx="8458200" cy="1283428"/>
          </a:xfrm>
          <a:prstGeom prst="rect">
            <a:avLst/>
          </a:prstGeom>
          <a:ln>
            <a:solidFill>
              <a:schemeClr val="tx2"/>
            </a:solidFill>
          </a:ln>
        </p:spPr>
        <p:txBody>
          <a:bodyPr wrap="square">
            <a:spAutoFit/>
          </a:bodyPr>
          <a:lstStyle/>
          <a:p>
            <a:pPr>
              <a:buFontTx/>
              <a:buNone/>
            </a:pPr>
            <a:r>
              <a:rPr lang="hr-HR" b="1" dirty="0" smtClean="0"/>
              <a:t>Dobra JA poruka sastoji se od tri dijela:</a:t>
            </a:r>
          </a:p>
          <a:p>
            <a:pPr>
              <a:lnSpc>
                <a:spcPct val="90000"/>
              </a:lnSpc>
              <a:spcAft>
                <a:spcPct val="30000"/>
              </a:spcAft>
            </a:pPr>
            <a:r>
              <a:rPr lang="hr-HR" b="1" dirty="0" smtClean="0"/>
              <a:t>-  opisa ponašanja koje nam smeta bez osuđivanja</a:t>
            </a:r>
          </a:p>
          <a:p>
            <a:pPr>
              <a:lnSpc>
                <a:spcPct val="90000"/>
              </a:lnSpc>
              <a:spcAft>
                <a:spcPct val="30000"/>
              </a:spcAft>
            </a:pPr>
            <a:r>
              <a:rPr lang="hr-HR" b="1" dirty="0" smtClean="0"/>
              <a:t>-  izražavanja svojih osjećaja</a:t>
            </a:r>
          </a:p>
          <a:p>
            <a:pPr>
              <a:lnSpc>
                <a:spcPct val="90000"/>
              </a:lnSpc>
              <a:spcAft>
                <a:spcPct val="30000"/>
              </a:spcAft>
            </a:pPr>
            <a:r>
              <a:rPr lang="hr-HR" b="1" dirty="0" smtClean="0"/>
              <a:t>-  pojašnjavanja konkretnih i stvarnih posljedica opisanog ponašanja</a:t>
            </a:r>
            <a:endParaRPr lang="en-US" b="1" dirty="0"/>
          </a:p>
        </p:txBody>
      </p:sp>
      <p:sp>
        <p:nvSpPr>
          <p:cNvPr id="7" name="Pravokutnik 6"/>
          <p:cNvSpPr/>
          <p:nvPr/>
        </p:nvSpPr>
        <p:spPr>
          <a:xfrm>
            <a:off x="228600" y="4495800"/>
            <a:ext cx="1447800" cy="369332"/>
          </a:xfrm>
          <a:prstGeom prst="rect">
            <a:avLst/>
          </a:prstGeom>
        </p:spPr>
        <p:txBody>
          <a:bodyPr wrap="square">
            <a:spAutoFit/>
          </a:bodyPr>
          <a:lstStyle/>
          <a:p>
            <a:r>
              <a:rPr lang="hr-HR" b="1" dirty="0" smtClean="0"/>
              <a:t>Primjer: </a:t>
            </a:r>
            <a:endParaRPr lang="hr-HR" dirty="0"/>
          </a:p>
        </p:txBody>
      </p:sp>
      <p:graphicFrame>
        <p:nvGraphicFramePr>
          <p:cNvPr id="8" name="Tablica 7"/>
          <p:cNvGraphicFramePr>
            <a:graphicFrameLocks noGrp="1"/>
          </p:cNvGraphicFramePr>
          <p:nvPr/>
        </p:nvGraphicFramePr>
        <p:xfrm>
          <a:off x="228600" y="4876800"/>
          <a:ext cx="8458200" cy="1828800"/>
        </p:xfrm>
        <a:graphic>
          <a:graphicData uri="http://schemas.openxmlformats.org/drawingml/2006/table">
            <a:tbl>
              <a:tblPr/>
              <a:tblGrid>
                <a:gridCol w="2405873"/>
                <a:gridCol w="6052327"/>
              </a:tblGrid>
              <a:tr h="5334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PONAŠANJE</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charset="0"/>
                          <a:ea typeface="Times New Roman" pitchFamily="18" charset="0"/>
                          <a:cs typeface="Arial" charset="0"/>
                        </a:rPr>
                        <a:t>Kad</a:t>
                      </a: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 ne </a:t>
                      </a:r>
                      <a:r>
                        <a:rPr kumimoji="0" lang="hr-HR" sz="1800" b="1" i="0" u="none" strike="noStrike" cap="none" normalizeH="0" baseline="0" dirty="0" smtClean="0">
                          <a:ln>
                            <a:noFill/>
                          </a:ln>
                          <a:solidFill>
                            <a:schemeClr val="tx1"/>
                          </a:solidFill>
                          <a:effectLst/>
                          <a:latin typeface="Arial" charset="0"/>
                          <a:ea typeface="Times New Roman" pitchFamily="18" charset="0"/>
                          <a:cs typeface="Arial" charset="0"/>
                        </a:rPr>
                        <a:t>dođete na vrijeme na radni sastanak</a:t>
                      </a: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5532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OSJE</a:t>
                      </a:r>
                      <a:r>
                        <a:rPr kumimoji="0" lang="hr-HR" sz="1800" b="1" i="0" u="none" strike="noStrike" cap="none" normalizeH="0" baseline="0" smtClean="0">
                          <a:ln>
                            <a:noFill/>
                          </a:ln>
                          <a:solidFill>
                            <a:schemeClr val="tx1"/>
                          </a:solidFill>
                          <a:effectLst/>
                          <a:latin typeface="Arial" charset="0"/>
                          <a:ea typeface="Times New Roman" pitchFamily="18" charset="0"/>
                          <a:cs typeface="Arial" charset="0"/>
                        </a:rPr>
                        <a:t>Ć</a:t>
                      </a: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AJI</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ea typeface="Times New Roman" pitchFamily="18" charset="0"/>
                          <a:cs typeface="Arial" charset="0"/>
                        </a:rPr>
                        <a:t>+</a:t>
                      </a:r>
                      <a:endParaRPr kumimoji="0" lang="en-US" sz="1800" b="0" i="0" u="none" strike="noStrike" cap="none" normalizeH="0" baseline="0" smtClean="0">
                        <a:ln>
                          <a:noFill/>
                        </a:ln>
                        <a:solidFill>
                          <a:schemeClr val="tx1"/>
                        </a:solidFill>
                        <a:effectLst/>
                        <a:latin typeface="Arial"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charset="0"/>
                          <a:ea typeface="Times New Roman" pitchFamily="18" charset="0"/>
                          <a:cs typeface="Arial" charset="0"/>
                        </a:rPr>
                        <a:t>jako</a:t>
                      </a: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 se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Arial" charset="0"/>
                        </a:rPr>
                        <a:t>iznerviram</a:t>
                      </a: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34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POSLJEDICE</a:t>
                      </a:r>
                      <a:endParaRPr kumimoji="0" lang="en-US" sz="1800" b="0"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err="1" smtClean="0">
                          <a:ln>
                            <a:noFill/>
                          </a:ln>
                          <a:solidFill>
                            <a:schemeClr val="tx1"/>
                          </a:solidFill>
                          <a:effectLst/>
                          <a:latin typeface="Arial" charset="0"/>
                          <a:ea typeface="Times New Roman" pitchFamily="18" charset="0"/>
                          <a:cs typeface="Arial" charset="0"/>
                        </a:rPr>
                        <a:t>jer</a:t>
                      </a: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 je to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Arial" charset="0"/>
                        </a:rPr>
                        <a:t>za</a:t>
                      </a: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Arial" charset="0"/>
                        </a:rPr>
                        <a:t>mene</a:t>
                      </a: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en-US" sz="1800" b="1" i="0" u="none" strike="noStrike" cap="none" normalizeH="0" baseline="0" dirty="0" err="1" smtClean="0">
                          <a:ln>
                            <a:noFill/>
                          </a:ln>
                          <a:solidFill>
                            <a:schemeClr val="tx1"/>
                          </a:solidFill>
                          <a:effectLst/>
                          <a:latin typeface="Arial" charset="0"/>
                          <a:ea typeface="Times New Roman" pitchFamily="18" charset="0"/>
                          <a:cs typeface="Arial" charset="0"/>
                        </a:rPr>
                        <a:t>nepotrebni</a:t>
                      </a:r>
                      <a:r>
                        <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rPr>
                        <a:t> </a:t>
                      </a:r>
                      <a:r>
                        <a:rPr kumimoji="0" lang="hr-HR" sz="1800" b="1" i="0" u="none" strike="noStrike" cap="none" normalizeH="0" baseline="0" dirty="0" smtClean="0">
                          <a:ln>
                            <a:noFill/>
                          </a:ln>
                          <a:solidFill>
                            <a:schemeClr val="tx1"/>
                          </a:solidFill>
                          <a:effectLst/>
                          <a:latin typeface="Arial" charset="0"/>
                          <a:ea typeface="Times New Roman" pitchFamily="18" charset="0"/>
                          <a:cs typeface="Arial" charset="0"/>
                        </a:rPr>
                        <a:t>gubitak vremena.</a:t>
                      </a:r>
                      <a:endParaRPr kumimoji="0" lang="en-US" sz="1800" b="1" i="0" u="none" strike="noStrike" cap="none" normalizeH="0" baseline="0" dirty="0" smtClean="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pic>
        <p:nvPicPr>
          <p:cNvPr id="9" name="Picture 2"/>
          <p:cNvPicPr>
            <a:picLocks noChangeAspect="1" noChangeArrowheads="1"/>
          </p:cNvPicPr>
          <p:nvPr/>
        </p:nvPicPr>
        <p:blipFill>
          <a:blip r:embed="rId3" cstate="print"/>
          <a:srcRect/>
          <a:stretch>
            <a:fillRect/>
          </a:stretch>
        </p:blipFill>
        <p:spPr bwMode="auto">
          <a:xfrm>
            <a:off x="7772400" y="3124200"/>
            <a:ext cx="1138238" cy="8536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0" y="0"/>
            <a:ext cx="9144000" cy="6858000"/>
          </a:xfrm>
          <a:prstGeom prst="roundRect">
            <a:avLst/>
          </a:prstGeom>
          <a:solidFill>
            <a:schemeClr val="bg1"/>
          </a:solidFill>
          <a:ln w="38100">
            <a:solidFill>
              <a:srgbClr val="0070C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18435" name="Rectangle 5"/>
          <p:cNvSpPr>
            <a:spLocks noGrp="1"/>
          </p:cNvSpPr>
          <p:nvPr>
            <p:ph type="title" idx="4294967295"/>
          </p:nvPr>
        </p:nvSpPr>
        <p:spPr>
          <a:solidFill>
            <a:schemeClr val="tx1"/>
          </a:solidFill>
        </p:spPr>
        <p:txBody>
          <a:bodyPr/>
          <a:lstStyle/>
          <a:p>
            <a:r>
              <a:rPr lang="hr-HR" sz="3600" dirty="0" smtClean="0">
                <a:solidFill>
                  <a:srgbClr val="0070C0"/>
                </a:solidFill>
              </a:rPr>
              <a:t>Poticanje asertivnog ponašanja djece</a:t>
            </a:r>
          </a:p>
        </p:txBody>
      </p:sp>
      <p:sp>
        <p:nvSpPr>
          <p:cNvPr id="3" name="Content Placeholder 2"/>
          <p:cNvSpPr>
            <a:spLocks noGrp="1"/>
          </p:cNvSpPr>
          <p:nvPr>
            <p:ph idx="1"/>
          </p:nvPr>
        </p:nvSpPr>
        <p:spPr>
          <a:xfrm>
            <a:off x="285750" y="1571625"/>
            <a:ext cx="8248650" cy="5072063"/>
          </a:xfrm>
        </p:spPr>
        <p:txBody>
          <a:bodyPr>
            <a:normAutofit/>
          </a:bodyPr>
          <a:lstStyle/>
          <a:p>
            <a:pPr eaLnBrk="1" hangingPunct="1">
              <a:lnSpc>
                <a:spcPct val="80000"/>
              </a:lnSpc>
              <a:buFont typeface="Arial" charset="0"/>
              <a:buBlip>
                <a:blip r:embed="rId2"/>
              </a:buBlip>
              <a:defRPr/>
            </a:pPr>
            <a:r>
              <a:rPr lang="hr-HR" sz="2200" dirty="0" smtClean="0"/>
              <a:t>poticanje djeteta da izrazi svoje mišljenje o nečemu kad god za to ima potrebu</a:t>
            </a:r>
          </a:p>
          <a:p>
            <a:pPr eaLnBrk="1" hangingPunct="1">
              <a:lnSpc>
                <a:spcPct val="80000"/>
              </a:lnSpc>
              <a:buFont typeface="Arial" charset="0"/>
              <a:buBlip>
                <a:blip r:embed="rId2"/>
              </a:buBlip>
              <a:defRPr/>
            </a:pPr>
            <a:r>
              <a:rPr lang="hr-HR" sz="2200" dirty="0" smtClean="0"/>
              <a:t>ohrabrivanje djeteta da iskaže osjećaje</a:t>
            </a:r>
          </a:p>
          <a:p>
            <a:pPr eaLnBrk="1" hangingPunct="1">
              <a:lnSpc>
                <a:spcPct val="80000"/>
              </a:lnSpc>
              <a:buFont typeface="Arial" charset="0"/>
              <a:buBlip>
                <a:blip r:embed="rId2"/>
              </a:buBlip>
              <a:defRPr/>
            </a:pPr>
            <a:r>
              <a:rPr lang="hr-HR" sz="2200" dirty="0" smtClean="0"/>
              <a:t>dopuštanje djetetu da izrazi ljutnju na konstruktivan način</a:t>
            </a:r>
          </a:p>
          <a:p>
            <a:pPr eaLnBrk="1" hangingPunct="1">
              <a:lnSpc>
                <a:spcPct val="80000"/>
              </a:lnSpc>
              <a:buFont typeface="Arial" charset="0"/>
              <a:buBlip>
                <a:blip r:embed="rId2"/>
              </a:buBlip>
              <a:defRPr/>
            </a:pPr>
            <a:r>
              <a:rPr lang="hr-HR" sz="2200" dirty="0" smtClean="0"/>
              <a:t>poticanje djeteta da jasno i glasno reagira na     doživljenu nepravdu (</a:t>
            </a:r>
            <a:r>
              <a:rPr lang="hr-HR" sz="2200" i="1" dirty="0" smtClean="0"/>
              <a:t>"To nije u redu...”</a:t>
            </a:r>
            <a:r>
              <a:rPr lang="hr-HR" sz="2200" dirty="0" smtClean="0"/>
              <a:t>)</a:t>
            </a:r>
          </a:p>
          <a:p>
            <a:pPr eaLnBrk="1" hangingPunct="1">
              <a:lnSpc>
                <a:spcPct val="80000"/>
              </a:lnSpc>
              <a:buFont typeface="Arial" charset="0"/>
              <a:buBlip>
                <a:blip r:embed="rId2"/>
              </a:buBlip>
              <a:defRPr/>
            </a:pPr>
            <a:r>
              <a:rPr lang="hr-HR" sz="2200" dirty="0" smtClean="0"/>
              <a:t>razvijanjem socijalnih vještina i vještina govorenja</a:t>
            </a:r>
          </a:p>
          <a:p>
            <a:pPr eaLnBrk="1" hangingPunct="1">
              <a:lnSpc>
                <a:spcPct val="80000"/>
              </a:lnSpc>
              <a:buFont typeface="Arial" charset="0"/>
              <a:buBlip>
                <a:blip r:embed="rId2"/>
              </a:buBlip>
              <a:defRPr/>
            </a:pPr>
            <a:r>
              <a:rPr lang="hr-HR" sz="2200" dirty="0" smtClean="0"/>
              <a:t>pohvaljivanje djeteta kada se asertivno ponaša</a:t>
            </a:r>
          </a:p>
          <a:p>
            <a:pPr eaLnBrk="1" hangingPunct="1">
              <a:lnSpc>
                <a:spcPct val="80000"/>
              </a:lnSpc>
              <a:buFont typeface="Arial" charset="0"/>
              <a:buBlip>
                <a:blip r:embed="rId2"/>
              </a:buBlip>
              <a:defRPr/>
            </a:pPr>
            <a:r>
              <a:rPr lang="hr-HR" sz="2200" dirty="0" smtClean="0"/>
              <a:t>vlastito asertivno ponašanje kao model ponašanja djeci</a:t>
            </a:r>
          </a:p>
          <a:p>
            <a:pPr eaLnBrk="1" hangingPunct="1">
              <a:lnSpc>
                <a:spcPct val="80000"/>
              </a:lnSpc>
              <a:buFont typeface="Arial" charset="0"/>
              <a:buBlip>
                <a:blip r:embed="rId2"/>
              </a:buBlip>
              <a:defRPr/>
            </a:pPr>
            <a:r>
              <a:rPr lang="hr-HR" sz="2200" dirty="0" smtClean="0"/>
              <a:t>igranjem uloga, aktivnostima rješavanja problema ("</a:t>
            </a:r>
            <a:r>
              <a:rPr lang="hr-HR" sz="2200" i="1" dirty="0" smtClean="0"/>
              <a:t>Što bi ti učinio ako...</a:t>
            </a:r>
            <a:r>
              <a:rPr lang="hr-HR" sz="2200" dirty="0" smtClean="0"/>
              <a:t>?)</a:t>
            </a:r>
          </a:p>
          <a:p>
            <a:pPr eaLnBrk="1" hangingPunct="1">
              <a:lnSpc>
                <a:spcPct val="80000"/>
              </a:lnSpc>
              <a:buFont typeface="Arial" charset="0"/>
              <a:buBlip>
                <a:blip r:embed="rId2"/>
              </a:buBlip>
              <a:defRPr/>
            </a:pPr>
            <a:r>
              <a:rPr lang="hr-HR" sz="2200" dirty="0" smtClean="0"/>
              <a:t>čitanjem priča i radionicama uz priče o djeci koja su znala uspješno se nositi s neugodnim iskustvima (terapijsko poučavanje)</a:t>
            </a:r>
            <a:br>
              <a:rPr lang="hr-HR" sz="2200" dirty="0" smtClean="0"/>
            </a:br>
            <a:endParaRPr lang="hr-HR" sz="22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550863" y="436563"/>
            <a:ext cx="8042275" cy="706437"/>
          </a:xfrm>
        </p:spPr>
        <p:txBody>
          <a:bodyPr>
            <a:normAutofit fontScale="90000"/>
          </a:bodyPr>
          <a:lstStyle/>
          <a:p>
            <a:r>
              <a:rPr lang="hr-HR" dirty="0" smtClean="0">
                <a:solidFill>
                  <a:schemeClr val="tx1"/>
                </a:solidFill>
                <a:effectLst>
                  <a:outerShdw blurRad="38100" dist="38100" dir="2700000" algn="tl">
                    <a:srgbClr val="010199"/>
                  </a:outerShdw>
                </a:effectLst>
              </a:rPr>
              <a:t>Prednosti i nedostaci  </a:t>
            </a:r>
            <a:endParaRPr lang="en-US" dirty="0">
              <a:solidFill>
                <a:schemeClr val="tx1"/>
              </a:solidFill>
              <a:effectLst>
                <a:outerShdw blurRad="38100" dist="38100" dir="2700000" algn="tl">
                  <a:srgbClr val="010199"/>
                </a:outerShdw>
              </a:effectLst>
            </a:endParaRPr>
          </a:p>
        </p:txBody>
      </p:sp>
      <p:sp>
        <p:nvSpPr>
          <p:cNvPr id="18435" name="Rectangle 3"/>
          <p:cNvSpPr>
            <a:spLocks noGrp="1" noChangeArrowheads="1"/>
          </p:cNvSpPr>
          <p:nvPr>
            <p:ph idx="1"/>
          </p:nvPr>
        </p:nvSpPr>
        <p:spPr>
          <a:xfrm>
            <a:off x="381000" y="1676400"/>
            <a:ext cx="4038600" cy="4313238"/>
          </a:xfrm>
          <a:solidFill>
            <a:schemeClr val="bg2"/>
          </a:solidFill>
          <a:ln>
            <a:solidFill>
              <a:srgbClr val="FF0000"/>
            </a:solidFill>
          </a:ln>
        </p:spPr>
        <p:txBody>
          <a:bodyPr/>
          <a:lstStyle/>
          <a:p>
            <a:r>
              <a:rPr lang="hr-HR" sz="2000" dirty="0" smtClean="0"/>
              <a:t>Razvija dobru kontrolu razreda  </a:t>
            </a:r>
            <a:endParaRPr lang="en-US" sz="2000" dirty="0"/>
          </a:p>
          <a:p>
            <a:r>
              <a:rPr lang="hr-HR" sz="2000" dirty="0" smtClean="0"/>
              <a:t>Očekivanja učenika jasno navedena  </a:t>
            </a:r>
            <a:endParaRPr lang="en-US" sz="2000" dirty="0"/>
          </a:p>
          <a:p>
            <a:r>
              <a:rPr lang="hr-HR" sz="2000" dirty="0" smtClean="0"/>
              <a:t>Pravila i ograničenja jasno izražena  </a:t>
            </a:r>
            <a:endParaRPr lang="en-US" sz="2000" dirty="0"/>
          </a:p>
          <a:p>
            <a:r>
              <a:rPr lang="hr-HR" sz="2000" dirty="0" smtClean="0"/>
              <a:t>Pomaže izgradnju razrednog respekta  </a:t>
            </a:r>
            <a:endParaRPr lang="en-US" sz="2000" dirty="0"/>
          </a:p>
          <a:p>
            <a:r>
              <a:rPr lang="en-US" sz="2000" dirty="0" smtClean="0"/>
              <a:t>Po</a:t>
            </a:r>
            <a:r>
              <a:rPr lang="hr-HR" sz="2000" dirty="0" err="1" smtClean="0"/>
              <a:t>zitivno</a:t>
            </a:r>
            <a:r>
              <a:rPr lang="hr-HR" sz="2000" dirty="0" smtClean="0"/>
              <a:t> i produktivno razredno okruženje  </a:t>
            </a:r>
            <a:endParaRPr lang="en-US" sz="2000" dirty="0"/>
          </a:p>
          <a:p>
            <a:pPr>
              <a:buFont typeface="Wingdings" pitchFamily="2" charset="2"/>
              <a:buNone/>
            </a:pPr>
            <a:endParaRPr lang="en-US" dirty="0"/>
          </a:p>
        </p:txBody>
      </p:sp>
      <p:sp>
        <p:nvSpPr>
          <p:cNvPr id="4" name="Pravokutnik 3"/>
          <p:cNvSpPr/>
          <p:nvPr/>
        </p:nvSpPr>
        <p:spPr>
          <a:xfrm>
            <a:off x="4800600" y="1676400"/>
            <a:ext cx="3886200" cy="3447098"/>
          </a:xfrm>
          <a:prstGeom prst="rect">
            <a:avLst/>
          </a:prstGeom>
          <a:solidFill>
            <a:schemeClr val="bg2"/>
          </a:solidFill>
          <a:ln>
            <a:solidFill>
              <a:srgbClr val="FF0000"/>
            </a:solidFill>
          </a:ln>
        </p:spPr>
        <p:txBody>
          <a:bodyPr wrap="square">
            <a:spAutoFit/>
          </a:bodyPr>
          <a:lstStyle/>
          <a:p>
            <a:r>
              <a:rPr lang="hr-HR" sz="2000" dirty="0" smtClean="0"/>
              <a:t>Bez međusobnog poštovanja nastavnika-učenika model ne djeluje.  </a:t>
            </a:r>
            <a:endParaRPr lang="en-US" sz="2000" dirty="0" smtClean="0"/>
          </a:p>
          <a:p>
            <a:r>
              <a:rPr lang="hr-HR" sz="2000" dirty="0" smtClean="0"/>
              <a:t>Stil poučavanja može ne odgovarati potrebama svih učenika  </a:t>
            </a:r>
            <a:endParaRPr lang="en-US" sz="2000" dirty="0" smtClean="0"/>
          </a:p>
          <a:p>
            <a:r>
              <a:rPr lang="hr-HR" sz="2000" dirty="0" smtClean="0"/>
              <a:t>Može biti loš način počinjanja školske godine  </a:t>
            </a:r>
            <a:endParaRPr lang="en-US" sz="2000" dirty="0" smtClean="0"/>
          </a:p>
          <a:p>
            <a:r>
              <a:rPr lang="hr-HR" sz="2000" dirty="0" smtClean="0"/>
              <a:t>Nastavnici mogu prekoračiti stupanj kontrole  </a:t>
            </a:r>
            <a:endParaRPr lang="en-US" sz="2000" dirty="0" smtClean="0"/>
          </a:p>
          <a:p>
            <a:r>
              <a:rPr lang="hr-HR" dirty="0" smtClean="0"/>
              <a:t> </a:t>
            </a:r>
            <a:endParaRPr lang="en-US"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0"/>
          <p:cNvSpPr>
            <a:spLocks noGrp="1" noChangeArrowheads="1"/>
          </p:cNvSpPr>
          <p:nvPr>
            <p:ph type="ctrTitle"/>
          </p:nvPr>
        </p:nvSpPr>
        <p:spPr>
          <a:xfrm>
            <a:off x="1835696" y="2996952"/>
            <a:ext cx="4800600" cy="571500"/>
          </a:xfrm>
        </p:spPr>
        <p:txBody>
          <a:bodyPr>
            <a:normAutofit fontScale="90000"/>
          </a:bodyPr>
          <a:lstStyle/>
          <a:p>
            <a:pPr algn="l" fontAlgn="auto">
              <a:spcAft>
                <a:spcPts val="0"/>
              </a:spcAft>
              <a:defRPr/>
            </a:pPr>
            <a:r>
              <a:rPr lang="hr-HR" sz="4000" dirty="0" smtClean="0">
                <a:latin typeface="Times New Roman" pitchFamily="18" charset="0"/>
              </a:rPr>
              <a:t>Rudolf </a:t>
            </a:r>
            <a:r>
              <a:rPr sz="4000" dirty="0" err="1" smtClean="0">
                <a:latin typeface="Times New Roman" pitchFamily="18" charset="0"/>
              </a:rPr>
              <a:t>Dreikur</a:t>
            </a:r>
            <a:r>
              <a:rPr lang="hr-HR" sz="4000" dirty="0" smtClean="0">
                <a:latin typeface="Times New Roman" pitchFamily="18" charset="0"/>
              </a:rPr>
              <a:t>s  </a:t>
            </a:r>
            <a:endParaRPr sz="4000" dirty="0">
              <a:solidFill>
                <a:srgbClr val="FFC000"/>
              </a:solidFill>
              <a:latin typeface="Arial" pitchFamily="82" charset="0"/>
            </a:endParaRPr>
          </a:p>
        </p:txBody>
      </p:sp>
      <p:sp>
        <p:nvSpPr>
          <p:cNvPr id="3" name="Rectangle 1"/>
          <p:cNvSpPr>
            <a:spLocks noGrp="1" noChangeArrowheads="1"/>
          </p:cNvSpPr>
          <p:nvPr>
            <p:ph type="subTitle" idx="1"/>
          </p:nvPr>
        </p:nvSpPr>
        <p:spPr>
          <a:xfrm>
            <a:off x="0" y="4419600"/>
            <a:ext cx="9144000" cy="2438400"/>
          </a:xfrm>
          <a:ln>
            <a:solidFill>
              <a:schemeClr val="tx1"/>
            </a:solidFill>
          </a:ln>
        </p:spPr>
        <p:txBody>
          <a:bodyPr>
            <a:normAutofit fontScale="92500" lnSpcReduction="20000"/>
          </a:bodyPr>
          <a:lstStyle/>
          <a:p>
            <a:pPr>
              <a:buFont typeface="Arial" pitchFamily="34" charset="0"/>
              <a:buChar char="•"/>
            </a:pPr>
            <a:r>
              <a:rPr lang="hr-HR" sz="2800" dirty="0" smtClean="0"/>
              <a:t>Osnova</a:t>
            </a:r>
            <a:r>
              <a:rPr lang="en-US" sz="2800" dirty="0" smtClean="0"/>
              <a:t>: </a:t>
            </a:r>
            <a:r>
              <a:rPr lang="hr-HR" sz="2800" dirty="0" smtClean="0"/>
              <a:t>Svako dijete ima potrebu da ‘pripada’. (svaki čovjek se želi osjećati prihvaćen i opažen)  </a:t>
            </a:r>
            <a:endParaRPr lang="en-US" sz="2800" dirty="0" smtClean="0"/>
          </a:p>
          <a:p>
            <a:endParaRPr lang="en-US" sz="2800" dirty="0" smtClean="0"/>
          </a:p>
          <a:p>
            <a:r>
              <a:rPr lang="hr-HR" sz="2800" dirty="0" smtClean="0"/>
              <a:t>Kada djeca osjećaju da ne pripadaju u </a:t>
            </a:r>
            <a:r>
              <a:rPr lang="hr-HR" sz="2800" dirty="0" err="1" smtClean="0"/>
              <a:t>konvencijalnom</a:t>
            </a:r>
            <a:r>
              <a:rPr lang="hr-HR" sz="2800" dirty="0" smtClean="0"/>
              <a:t> smislu, oni traže pažnju.  </a:t>
            </a:r>
            <a:endParaRPr lang="en-US" sz="2800" dirty="0" smtClean="0"/>
          </a:p>
          <a:p>
            <a:pPr algn="l" fontAlgn="auto">
              <a:spcAft>
                <a:spcPts val="0"/>
              </a:spcAft>
              <a:defRPr/>
            </a:pPr>
            <a:r>
              <a:rPr lang="en-US" sz="3200" dirty="0" smtClean="0"/>
              <a:t>* </a:t>
            </a:r>
            <a:r>
              <a:rPr lang="hr-HR" sz="3200" dirty="0" smtClean="0"/>
              <a:t> </a:t>
            </a:r>
            <a:endParaRPr lang="en-US" sz="3200" dirty="0"/>
          </a:p>
        </p:txBody>
      </p:sp>
      <p:sp>
        <p:nvSpPr>
          <p:cNvPr id="5" name="Pravokutnik 4"/>
          <p:cNvSpPr/>
          <p:nvPr/>
        </p:nvSpPr>
        <p:spPr>
          <a:xfrm>
            <a:off x="1219200" y="3733800"/>
            <a:ext cx="6934200" cy="584775"/>
          </a:xfrm>
          <a:prstGeom prst="rect">
            <a:avLst/>
          </a:prstGeom>
        </p:spPr>
        <p:txBody>
          <a:bodyPr wrap="square">
            <a:spAutoFit/>
          </a:bodyPr>
          <a:lstStyle/>
          <a:p>
            <a:r>
              <a:rPr lang="hr-HR" sz="3200" b="1" dirty="0" smtClean="0">
                <a:solidFill>
                  <a:srgbClr val="FF0000"/>
                </a:solidFill>
                <a:latin typeface="Comic Sans MS" pitchFamily="66" charset="0"/>
              </a:rPr>
              <a:t>SOCIJALNA DISCIPLINA</a:t>
            </a:r>
            <a:endParaRPr lang="hr-H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7467600" cy="792162"/>
          </a:xfrm>
        </p:spPr>
        <p:txBody>
          <a:bodyPr/>
          <a:lstStyle/>
          <a:p>
            <a:r>
              <a:rPr lang="hr-HR" dirty="0" smtClean="0">
                <a:latin typeface="Times New Roman" pitchFamily="18" charset="0"/>
              </a:rPr>
              <a:t>Model socijalne discipline</a:t>
            </a:r>
            <a:endParaRPr lang="en-US" dirty="0">
              <a:latin typeface="Times New Roman" pitchFamily="18" charset="0"/>
            </a:endParaRPr>
          </a:p>
        </p:txBody>
      </p:sp>
      <p:sp>
        <p:nvSpPr>
          <p:cNvPr id="6147" name="Rectangle 3"/>
          <p:cNvSpPr>
            <a:spLocks noGrp="1" noChangeArrowheads="1"/>
          </p:cNvSpPr>
          <p:nvPr>
            <p:ph idx="1"/>
          </p:nvPr>
        </p:nvSpPr>
        <p:spPr>
          <a:xfrm>
            <a:off x="457200" y="1066801"/>
            <a:ext cx="8229600" cy="4267200"/>
          </a:xfrm>
          <a:ln>
            <a:solidFill>
              <a:schemeClr val="tx1"/>
            </a:solidFill>
          </a:ln>
        </p:spPr>
        <p:txBody>
          <a:bodyPr>
            <a:normAutofit fontScale="62500" lnSpcReduction="20000"/>
          </a:bodyPr>
          <a:lstStyle/>
          <a:p>
            <a:pPr>
              <a:lnSpc>
                <a:spcPct val="90000"/>
              </a:lnSpc>
              <a:buNone/>
            </a:pPr>
            <a:r>
              <a:rPr lang="en-US" sz="3400" dirty="0" err="1" smtClean="0">
                <a:latin typeface="Times New Roman" pitchFamily="18" charset="0"/>
              </a:rPr>
              <a:t>Disciplin</a:t>
            </a:r>
            <a:r>
              <a:rPr lang="hr-HR" sz="3400" dirty="0" smtClean="0">
                <a:latin typeface="Times New Roman" pitchFamily="18" charset="0"/>
              </a:rPr>
              <a:t>a se najbolje definira kao samokontrola temeljena na socijalnom/društvenom interesu. </a:t>
            </a:r>
            <a:r>
              <a:rPr lang="en-US" sz="3400" dirty="0" smtClean="0">
                <a:latin typeface="Times New Roman" pitchFamily="18" charset="0"/>
              </a:rPr>
              <a:t> </a:t>
            </a:r>
            <a:r>
              <a:rPr lang="hr-HR" sz="3400" dirty="0" smtClean="0">
                <a:latin typeface="Times New Roman" pitchFamily="18" charset="0"/>
              </a:rPr>
              <a:t> </a:t>
            </a:r>
            <a:endParaRPr lang="en-US" sz="3400" dirty="0">
              <a:latin typeface="Times New Roman" pitchFamily="18" charset="0"/>
            </a:endParaRPr>
          </a:p>
          <a:p>
            <a:pPr>
              <a:lnSpc>
                <a:spcPct val="90000"/>
              </a:lnSpc>
              <a:buNone/>
            </a:pPr>
            <a:r>
              <a:rPr lang="en-US" sz="3400" dirty="0" smtClean="0">
                <a:latin typeface="Times New Roman" pitchFamily="18" charset="0"/>
              </a:rPr>
              <a:t>S</a:t>
            </a:r>
            <a:r>
              <a:rPr lang="hr-HR" sz="3400" dirty="0" err="1" smtClean="0">
                <a:latin typeface="Times New Roman" pitchFamily="18" charset="0"/>
              </a:rPr>
              <a:t>amokontrolirani</a:t>
            </a:r>
            <a:r>
              <a:rPr lang="hr-HR" sz="3400" dirty="0" smtClean="0">
                <a:latin typeface="Times New Roman" pitchFamily="18" charset="0"/>
              </a:rPr>
              <a:t> učenici su sposobni pokazati inicijativu, donositi razumne odluke, i preuzimaju odgovornost čime doprinose boljitku za sebe i druge.  </a:t>
            </a:r>
            <a:endParaRPr lang="en-US" sz="3400" dirty="0">
              <a:latin typeface="Times New Roman" pitchFamily="18" charset="0"/>
            </a:endParaRPr>
          </a:p>
          <a:p>
            <a:pPr>
              <a:lnSpc>
                <a:spcPct val="90000"/>
              </a:lnSpc>
              <a:buNone/>
            </a:pPr>
            <a:r>
              <a:rPr lang="en-US" sz="3400" dirty="0" err="1" smtClean="0">
                <a:latin typeface="Times New Roman" pitchFamily="18" charset="0"/>
              </a:rPr>
              <a:t>Soci</a:t>
            </a:r>
            <a:r>
              <a:rPr lang="hr-HR" sz="3400" dirty="0" smtClean="0">
                <a:latin typeface="Times New Roman" pitchFamily="18" charset="0"/>
              </a:rPr>
              <a:t>j</a:t>
            </a:r>
            <a:r>
              <a:rPr lang="en-US" sz="3400" dirty="0" smtClean="0">
                <a:latin typeface="Times New Roman" pitchFamily="18" charset="0"/>
              </a:rPr>
              <a:t>al</a:t>
            </a:r>
            <a:r>
              <a:rPr lang="hr-HR" sz="3400" dirty="0" smtClean="0">
                <a:latin typeface="Times New Roman" pitchFamily="18" charset="0"/>
              </a:rPr>
              <a:t>ni</a:t>
            </a:r>
            <a:r>
              <a:rPr lang="en-US" sz="3400" dirty="0" smtClean="0">
                <a:latin typeface="Times New Roman" pitchFamily="18" charset="0"/>
              </a:rPr>
              <a:t> </a:t>
            </a:r>
            <a:r>
              <a:rPr lang="en-US" sz="3400" dirty="0" err="1" smtClean="0">
                <a:latin typeface="Times New Roman" pitchFamily="18" charset="0"/>
              </a:rPr>
              <a:t>interes</a:t>
            </a:r>
            <a:r>
              <a:rPr lang="hr-HR" sz="3400" dirty="0" smtClean="0">
                <a:latin typeface="Times New Roman" pitchFamily="18" charset="0"/>
              </a:rPr>
              <a:t> se odnosi na učenikova nastojanja da razred učine udobnim i produktivnim, temeljen na razumijevanju da takve učionice bolje udovoljavaju njihovim osobnim potrebama. </a:t>
            </a:r>
          </a:p>
          <a:p>
            <a:pPr algn="just" eaLnBrk="1" hangingPunct="1">
              <a:buNone/>
            </a:pPr>
            <a:r>
              <a:rPr lang="hr-HR" sz="3400" dirty="0" smtClean="0">
                <a:latin typeface="Times New Roman" pitchFamily="18" charset="0"/>
                <a:cs typeface="Times New Roman" pitchFamily="18" charset="0"/>
              </a:rPr>
              <a:t>Ljudi su društvena bića; sva ponašanja, uključujući i nedolično ponašanje su:  određena, svrhovita, usmjerena prema postizanju društvenog prihvaćanja.</a:t>
            </a:r>
          </a:p>
          <a:p>
            <a:pPr algn="just">
              <a:buNone/>
            </a:pPr>
            <a:r>
              <a:rPr lang="hr-HR" sz="3400" dirty="0" smtClean="0">
                <a:latin typeface="Times New Roman" pitchFamily="18" charset="0"/>
                <a:cs typeface="Times New Roman" pitchFamily="18" charset="0"/>
              </a:rPr>
              <a:t>Sva nedolična ponašanja su rezultat djetetovih pogrešnih pretpostavki o tome kako pronaći mjesto i steći status-dovesti do priželjkivanog priznanja.</a:t>
            </a:r>
          </a:p>
          <a:p>
            <a:pPr algn="just">
              <a:buNone/>
            </a:pPr>
            <a:r>
              <a:rPr lang="hr-HR" sz="3400" dirty="0" smtClean="0">
                <a:latin typeface="Arial" pitchFamily="34" charset="0"/>
                <a:ea typeface="Times New Roman" pitchFamily="18" charset="0"/>
                <a:cs typeface="Arial" pitchFamily="34" charset="0"/>
              </a:rPr>
              <a:t> Nastavnici trebaju podučavati učenike da neugodne posljedice uvijek slijede nedolično ponašanje.  </a:t>
            </a:r>
            <a:endParaRPr lang="en-GB" sz="3400" dirty="0" smtClean="0">
              <a:latin typeface="Arial" pitchFamily="34" charset="0"/>
              <a:cs typeface="Arial" pitchFamily="34" charset="0"/>
            </a:endParaRPr>
          </a:p>
          <a:p>
            <a:pPr algn="just">
              <a:buNone/>
            </a:pPr>
            <a:endParaRPr lang="hr-HR" sz="2000" dirty="0" smtClean="0">
              <a:latin typeface="Times New Roman" pitchFamily="18" charset="0"/>
              <a:cs typeface="Times New Roman" pitchFamily="18" charset="0"/>
            </a:endParaRPr>
          </a:p>
          <a:p>
            <a:pPr algn="just" eaLnBrk="1" hangingPunct="1">
              <a:buNone/>
            </a:pPr>
            <a:endParaRPr lang="hr-HR"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eaLnBrk="1" hangingPunct="1"/>
            <a:r>
              <a:rPr lang="hr-HR" sz="2800" dirty="0" err="1" smtClean="0">
                <a:latin typeface="Times New Roman" pitchFamily="18" charset="0"/>
                <a:cs typeface="Times New Roman" pitchFamily="18" charset="0"/>
              </a:rPr>
              <a:t>Dreikurs</a:t>
            </a:r>
            <a:r>
              <a:rPr lang="hr-HR" sz="2800" dirty="0" smtClean="0">
                <a:latin typeface="Times New Roman" pitchFamily="18" charset="0"/>
                <a:cs typeface="Times New Roman" pitchFamily="18" charset="0"/>
              </a:rPr>
              <a:t> </a:t>
            </a:r>
            <a:r>
              <a:rPr lang="hr-HR" sz="2800" dirty="0" err="1" smtClean="0">
                <a:latin typeface="Times New Roman" pitchFamily="18" charset="0"/>
                <a:cs typeface="Times New Roman" pitchFamily="18" charset="0"/>
              </a:rPr>
              <a:t>indentificira</a:t>
            </a:r>
            <a:r>
              <a:rPr lang="hr-HR" sz="2800" dirty="0" smtClean="0">
                <a:latin typeface="Times New Roman" pitchFamily="18" charset="0"/>
                <a:cs typeface="Times New Roman" pitchFamily="18" charset="0"/>
              </a:rPr>
              <a:t> 4 vrste ciljeva koji motiviraju dječje nedolično ponašanje</a:t>
            </a:r>
          </a:p>
        </p:txBody>
      </p:sp>
      <p:sp>
        <p:nvSpPr>
          <p:cNvPr id="3" name="Rezervirano mjesto sadržaja 2"/>
          <p:cNvSpPr>
            <a:spLocks noGrp="1"/>
          </p:cNvSpPr>
          <p:nvPr>
            <p:ph idx="1"/>
          </p:nvPr>
        </p:nvSpPr>
        <p:spPr>
          <a:xfrm>
            <a:off x="152400" y="1447800"/>
            <a:ext cx="4267200" cy="4800600"/>
          </a:xfrm>
          <a:solidFill>
            <a:schemeClr val="tx2"/>
          </a:solidFill>
        </p:spPr>
        <p:txBody>
          <a:bodyPr/>
          <a:lstStyle/>
          <a:p>
            <a:pPr marL="596646" indent="-514350" algn="just" eaLnBrk="1" fontAlgn="auto" hangingPunct="1">
              <a:spcAft>
                <a:spcPts val="0"/>
              </a:spcAft>
              <a:buFont typeface="Wingdings 2"/>
              <a:buNone/>
              <a:defRPr/>
            </a:pPr>
            <a:r>
              <a:rPr lang="hr-HR" sz="1400" b="1" i="1" u="sng" dirty="0" smtClean="0">
                <a:solidFill>
                  <a:schemeClr val="bg2"/>
                </a:solidFill>
                <a:latin typeface="Times New Roman" pitchFamily="18" charset="0"/>
                <a:cs typeface="Times New Roman" pitchFamily="18" charset="0"/>
              </a:rPr>
              <a:t>1. Privlačenje pažnje</a:t>
            </a: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 </a:t>
            </a:r>
            <a:r>
              <a:rPr lang="hr-HR" sz="1400" dirty="0" smtClean="0">
                <a:solidFill>
                  <a:schemeClr val="bg1"/>
                </a:solidFill>
                <a:latin typeface="Times New Roman" pitchFamily="18" charset="0"/>
                <a:cs typeface="Times New Roman" pitchFamily="18" charset="0"/>
              </a:rPr>
              <a:t>najčešći cilj ponašanja za većinu djece</a:t>
            </a:r>
            <a:endParaRPr lang="hr-HR" sz="1400"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 </a:t>
            </a:r>
            <a:r>
              <a:rPr lang="hr-HR" sz="1400" dirty="0" smtClean="0">
                <a:solidFill>
                  <a:schemeClr val="bg1"/>
                </a:solidFill>
                <a:latin typeface="Times New Roman" pitchFamily="18" charset="0"/>
                <a:cs typeface="Times New Roman" pitchFamily="18" charset="0"/>
              </a:rPr>
              <a:t>djeca koja traže pretjeranu pozornost  su često</a:t>
            </a:r>
          </a:p>
          <a:p>
            <a:pPr marL="596646" indent="-514350" algn="just" eaLnBrk="1" fontAlgn="auto" hangingPunct="1">
              <a:spcAft>
                <a:spcPts val="0"/>
              </a:spcAft>
              <a:buFont typeface="Wingdings 2"/>
              <a:buNone/>
              <a:defRPr/>
            </a:pPr>
            <a:r>
              <a:rPr lang="hr-HR" sz="1400" dirty="0" smtClean="0">
                <a:solidFill>
                  <a:schemeClr val="bg1"/>
                </a:solidFill>
                <a:latin typeface="Times New Roman" pitchFamily="18" charset="0"/>
                <a:cs typeface="Times New Roman" pitchFamily="18" charset="0"/>
              </a:rPr>
              <a:t>       ljutita, razmeću se, lijena su, destruktivna,</a:t>
            </a:r>
            <a:r>
              <a:rPr lang="hr-HR" sz="1400" dirty="0" err="1" smtClean="0">
                <a:solidFill>
                  <a:schemeClr val="bg1"/>
                </a:solidFill>
                <a:latin typeface="Times New Roman" pitchFamily="18" charset="0"/>
                <a:cs typeface="Times New Roman" pitchFamily="18" charset="0"/>
              </a:rPr>
              <a:t>..</a:t>
            </a:r>
            <a:r>
              <a:rPr lang="hr-HR" sz="1400" dirty="0" smtClean="0">
                <a:solidFill>
                  <a:schemeClr val="bg1"/>
                </a:solidFill>
                <a:latin typeface="Times New Roman" pitchFamily="18" charset="0"/>
                <a:cs typeface="Times New Roman" pitchFamily="18" charset="0"/>
              </a:rPr>
              <a:t>.</a:t>
            </a:r>
            <a:endParaRPr lang="hr-HR" sz="1400"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 </a:t>
            </a:r>
            <a:r>
              <a:rPr lang="hr-HR" sz="1400" dirty="0" smtClean="0">
                <a:solidFill>
                  <a:schemeClr val="bg1"/>
                </a:solidFill>
                <a:latin typeface="Times New Roman" pitchFamily="18" charset="0"/>
                <a:cs typeface="Times New Roman" pitchFamily="18" charset="0"/>
              </a:rPr>
              <a:t>djeca to rade da bi bili u centru pozornosti </a:t>
            </a: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a:t>
            </a:r>
            <a:r>
              <a:rPr lang="hr-HR" sz="1400" dirty="0" smtClean="0">
                <a:solidFill>
                  <a:schemeClr val="bg1"/>
                </a:solidFill>
                <a:latin typeface="Times New Roman" pitchFamily="18" charset="0"/>
                <a:cs typeface="Times New Roman" pitchFamily="18" charset="0"/>
              </a:rPr>
              <a:t>- pridavanje pozornost učeniku za neprimjereno</a:t>
            </a:r>
          </a:p>
          <a:p>
            <a:pPr marL="596646" indent="-514350" algn="just" eaLnBrk="1" fontAlgn="auto" hangingPunct="1">
              <a:spcAft>
                <a:spcPts val="0"/>
              </a:spcAft>
              <a:buFont typeface="Wingdings 2"/>
              <a:buNone/>
              <a:defRPr/>
            </a:pPr>
            <a:r>
              <a:rPr lang="hr-HR" sz="1400" dirty="0" smtClean="0">
                <a:solidFill>
                  <a:schemeClr val="bg1"/>
                </a:solidFill>
                <a:latin typeface="Times New Roman" pitchFamily="18" charset="0"/>
                <a:cs typeface="Times New Roman" pitchFamily="18" charset="0"/>
              </a:rPr>
              <a:t>      ponašanje ne rješava problem, umjesto toga situacija se pogoršava</a:t>
            </a:r>
          </a:p>
          <a:p>
            <a:pPr marL="596646" indent="-514350" algn="just" eaLnBrk="1" fontAlgn="auto" hangingPunct="1">
              <a:spcAft>
                <a:spcPts val="0"/>
              </a:spcAft>
              <a:buFont typeface="Wingdings 2"/>
              <a:buNone/>
              <a:defRPr/>
            </a:pPr>
            <a:r>
              <a:rPr lang="hr-HR" sz="1400" b="1" i="1" u="sng" dirty="0" smtClean="0">
                <a:solidFill>
                  <a:schemeClr val="bg2"/>
                </a:solidFill>
                <a:latin typeface="Times New Roman" pitchFamily="18" charset="0"/>
                <a:cs typeface="Times New Roman" pitchFamily="18" charset="0"/>
              </a:rPr>
              <a:t>2. Moć i kontrola</a:t>
            </a: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 </a:t>
            </a:r>
            <a:r>
              <a:rPr lang="hr-HR" sz="1400" dirty="0" smtClean="0">
                <a:solidFill>
                  <a:schemeClr val="bg1"/>
                </a:solidFill>
                <a:latin typeface="Times New Roman" pitchFamily="18" charset="0"/>
                <a:cs typeface="Times New Roman" pitchFamily="18" charset="0"/>
              </a:rPr>
              <a:t>kada djeca ne mogu privući pozornost, oni često sudjeluju u borbi za vlast s roditeljima i nastavnicima</a:t>
            </a:r>
            <a:endParaRPr lang="hr-HR" sz="1400"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 </a:t>
            </a:r>
            <a:r>
              <a:rPr lang="hr-HR" sz="1400" dirty="0" smtClean="0">
                <a:solidFill>
                  <a:schemeClr val="bg1"/>
                </a:solidFill>
                <a:latin typeface="Times New Roman" pitchFamily="18" charset="0"/>
                <a:cs typeface="Times New Roman" pitchFamily="18" charset="0"/>
              </a:rPr>
              <a:t>učitelji ne bi trebali vršiti pritisak na takvu djecu</a:t>
            </a:r>
            <a:endParaRPr lang="hr-HR" sz="1400"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 </a:t>
            </a:r>
            <a:r>
              <a:rPr lang="hr-HR" sz="1400" dirty="0" smtClean="0">
                <a:solidFill>
                  <a:schemeClr val="bg1"/>
                </a:solidFill>
                <a:latin typeface="Times New Roman" pitchFamily="18" charset="0"/>
                <a:cs typeface="Times New Roman" pitchFamily="18" charset="0"/>
              </a:rPr>
              <a:t>dijete ponavlja aktivnost koje ga dovodi u centar pažnje</a:t>
            </a:r>
            <a:endParaRPr lang="hr-HR" sz="1400"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sz="1400" b="1" dirty="0" smtClean="0">
                <a:solidFill>
                  <a:schemeClr val="bg1"/>
                </a:solidFill>
                <a:latin typeface="Times New Roman" pitchFamily="18" charset="0"/>
                <a:cs typeface="Times New Roman" pitchFamily="18" charset="0"/>
              </a:rPr>
              <a:t>       - </a:t>
            </a:r>
            <a:r>
              <a:rPr lang="hr-HR" sz="1400" dirty="0" smtClean="0">
                <a:solidFill>
                  <a:schemeClr val="bg1"/>
                </a:solidFill>
                <a:latin typeface="Times New Roman" pitchFamily="18" charset="0"/>
                <a:cs typeface="Times New Roman" pitchFamily="18" charset="0"/>
              </a:rPr>
              <a:t>kada tražimo da prestane, dijete postaje prkosno, a njegovo negativno ponašanje se povećava</a:t>
            </a:r>
            <a:endParaRPr lang="hr-HR" sz="1400" b="1" dirty="0" smtClean="0">
              <a:solidFill>
                <a:schemeClr val="bg1"/>
              </a:solidFill>
              <a:latin typeface="Times New Roman" pitchFamily="18" charset="0"/>
              <a:cs typeface="Times New Roman" pitchFamily="18" charset="0"/>
            </a:endParaRPr>
          </a:p>
          <a:p>
            <a:endParaRPr lang="hr-HR" sz="1400" dirty="0"/>
          </a:p>
        </p:txBody>
      </p:sp>
      <p:sp>
        <p:nvSpPr>
          <p:cNvPr id="4" name="Pravokutnik 3"/>
          <p:cNvSpPr/>
          <p:nvPr/>
        </p:nvSpPr>
        <p:spPr>
          <a:xfrm>
            <a:off x="4419600" y="1447800"/>
            <a:ext cx="4343400" cy="5078313"/>
          </a:xfrm>
          <a:prstGeom prst="rect">
            <a:avLst/>
          </a:prstGeom>
          <a:solidFill>
            <a:schemeClr val="accent3"/>
          </a:solidFill>
        </p:spPr>
        <p:txBody>
          <a:bodyPr wrap="square">
            <a:spAutoFit/>
          </a:bodyPr>
          <a:lstStyle/>
          <a:p>
            <a:pPr marL="596646" indent="-514350" algn="just" eaLnBrk="1" fontAlgn="auto" hangingPunct="1">
              <a:spcAft>
                <a:spcPts val="0"/>
              </a:spcAft>
              <a:buFont typeface="Wingdings 2"/>
              <a:buNone/>
              <a:defRPr/>
            </a:pPr>
            <a:r>
              <a:rPr lang="hr-HR" b="1" i="1" u="sng" dirty="0" smtClean="0">
                <a:solidFill>
                  <a:schemeClr val="bg2"/>
                </a:solidFill>
                <a:latin typeface="Times New Roman" pitchFamily="18" charset="0"/>
                <a:cs typeface="Times New Roman" pitchFamily="18" charset="0"/>
              </a:rPr>
              <a:t>3. Osveta</a:t>
            </a:r>
          </a:p>
          <a:p>
            <a:pPr marL="596646" indent="-514350" algn="just" eaLnBrk="1" fontAlgn="auto" hangingPunct="1">
              <a:spcAft>
                <a:spcPts val="0"/>
              </a:spcAft>
              <a:buFont typeface="Wingdings 2"/>
              <a:buNone/>
              <a:defRPr/>
            </a:pPr>
            <a:r>
              <a:rPr lang="hr-HR" b="1" dirty="0" smtClean="0">
                <a:latin typeface="Times New Roman" pitchFamily="18" charset="0"/>
                <a:cs typeface="Times New Roman" pitchFamily="18" charset="0"/>
              </a:rPr>
              <a:t>       </a:t>
            </a:r>
            <a:r>
              <a:rPr lang="hr-HR" b="1" dirty="0" smtClean="0">
                <a:solidFill>
                  <a:schemeClr val="bg1"/>
                </a:solidFill>
                <a:latin typeface="Times New Roman" pitchFamily="18" charset="0"/>
                <a:cs typeface="Times New Roman" pitchFamily="18" charset="0"/>
              </a:rPr>
              <a:t>- </a:t>
            </a:r>
            <a:r>
              <a:rPr lang="hr-HR" dirty="0" smtClean="0">
                <a:solidFill>
                  <a:schemeClr val="bg1"/>
                </a:solidFill>
                <a:latin typeface="Times New Roman" pitchFamily="18" charset="0"/>
                <a:cs typeface="Times New Roman" pitchFamily="18" charset="0"/>
              </a:rPr>
              <a:t>cilj je za učenika koji osjeća da ne može dobiti pozornost ili moć</a:t>
            </a:r>
            <a:endParaRPr lang="hr-HR"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b="1" dirty="0" smtClean="0">
                <a:solidFill>
                  <a:schemeClr val="bg1"/>
                </a:solidFill>
                <a:latin typeface="Times New Roman" pitchFamily="18" charset="0"/>
                <a:cs typeface="Times New Roman" pitchFamily="18" charset="0"/>
              </a:rPr>
              <a:t>       - </a:t>
            </a:r>
            <a:r>
              <a:rPr lang="hr-HR" dirty="0" smtClean="0">
                <a:solidFill>
                  <a:schemeClr val="bg1"/>
                </a:solidFill>
                <a:latin typeface="Times New Roman" pitchFamily="18" charset="0"/>
                <a:cs typeface="Times New Roman" pitchFamily="18" charset="0"/>
              </a:rPr>
              <a:t>uvjereni su da ih nitko ne voli</a:t>
            </a:r>
            <a:endParaRPr lang="hr-HR"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b="1" dirty="0" smtClean="0">
                <a:solidFill>
                  <a:schemeClr val="bg1"/>
                </a:solidFill>
                <a:latin typeface="Times New Roman" pitchFamily="18" charset="0"/>
                <a:cs typeface="Times New Roman" pitchFamily="18" charset="0"/>
              </a:rPr>
              <a:t>       - </a:t>
            </a:r>
            <a:r>
              <a:rPr lang="hr-HR" dirty="0" smtClean="0">
                <a:solidFill>
                  <a:schemeClr val="bg1"/>
                </a:solidFill>
                <a:latin typeface="Times New Roman" pitchFamily="18" charset="0"/>
                <a:cs typeface="Times New Roman" pitchFamily="18" charset="0"/>
              </a:rPr>
              <a:t>on povrjeđuje druge fizički i psihički (ako sam povrijeđen, onda imam pravo povrijediti druge)</a:t>
            </a:r>
            <a:endParaRPr lang="hr-HR"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b="1" dirty="0" smtClean="0">
                <a:solidFill>
                  <a:schemeClr val="bg1"/>
                </a:solidFill>
                <a:latin typeface="Times New Roman" pitchFamily="18" charset="0"/>
                <a:cs typeface="Times New Roman" pitchFamily="18" charset="0"/>
              </a:rPr>
              <a:t>       - </a:t>
            </a:r>
            <a:r>
              <a:rPr lang="hr-HR" dirty="0" smtClean="0">
                <a:solidFill>
                  <a:schemeClr val="bg1"/>
                </a:solidFill>
                <a:latin typeface="Times New Roman" pitchFamily="18" charset="0"/>
                <a:cs typeface="Times New Roman" pitchFamily="18" charset="0"/>
              </a:rPr>
              <a:t>nastavnici moraju shvatiti da  nanosi bol drugima, jer se on osjeća povrijeđeno</a:t>
            </a:r>
          </a:p>
          <a:p>
            <a:pPr marL="596646" indent="-514350" algn="just" eaLnBrk="1" fontAlgn="auto" hangingPunct="1">
              <a:spcAft>
                <a:spcPts val="0"/>
              </a:spcAft>
              <a:buFont typeface="Wingdings 2"/>
              <a:buNone/>
              <a:defRPr/>
            </a:pPr>
            <a:r>
              <a:rPr lang="hr-HR" b="1" dirty="0" smtClean="0">
                <a:solidFill>
                  <a:schemeClr val="bg1"/>
                </a:solidFill>
                <a:latin typeface="Times New Roman" pitchFamily="18" charset="0"/>
                <a:cs typeface="Times New Roman" pitchFamily="18" charset="0"/>
              </a:rPr>
              <a:t>       - </a:t>
            </a:r>
            <a:r>
              <a:rPr lang="hr-HR" dirty="0" smtClean="0">
                <a:solidFill>
                  <a:schemeClr val="bg1"/>
                </a:solidFill>
                <a:latin typeface="Times New Roman" pitchFamily="18" charset="0"/>
                <a:cs typeface="Times New Roman" pitchFamily="18" charset="0"/>
              </a:rPr>
              <a:t>takvom učeniku je teško pomoći</a:t>
            </a:r>
          </a:p>
          <a:p>
            <a:pPr marL="596646" indent="-514350" algn="just" eaLnBrk="1" fontAlgn="auto" hangingPunct="1">
              <a:spcAft>
                <a:spcPts val="0"/>
              </a:spcAft>
              <a:buFont typeface="Wingdings 2"/>
              <a:buNone/>
              <a:defRPr/>
            </a:pPr>
            <a:r>
              <a:rPr lang="hr-HR" b="1" i="1" u="sng" dirty="0" smtClean="0">
                <a:solidFill>
                  <a:schemeClr val="bg2"/>
                </a:solidFill>
                <a:latin typeface="Times New Roman" pitchFamily="18" charset="0"/>
                <a:cs typeface="Times New Roman" pitchFamily="18" charset="0"/>
              </a:rPr>
              <a:t>4. Bespomoćnost ili neadekvatnost (povlačenje)</a:t>
            </a:r>
          </a:p>
          <a:p>
            <a:pPr marL="596646" indent="-514350" algn="just" eaLnBrk="1" fontAlgn="auto" hangingPunct="1">
              <a:spcAft>
                <a:spcPts val="0"/>
              </a:spcAft>
              <a:buFont typeface="Wingdings 2"/>
              <a:buNone/>
              <a:defRPr/>
            </a:pPr>
            <a:r>
              <a:rPr lang="hr-HR" b="1" dirty="0" smtClean="0">
                <a:latin typeface="Times New Roman" pitchFamily="18" charset="0"/>
                <a:cs typeface="Times New Roman" pitchFamily="18" charset="0"/>
              </a:rPr>
              <a:t>     </a:t>
            </a:r>
            <a:r>
              <a:rPr lang="hr-HR" b="1" dirty="0" smtClean="0">
                <a:solidFill>
                  <a:schemeClr val="bg1"/>
                </a:solidFill>
                <a:latin typeface="Times New Roman" pitchFamily="18" charset="0"/>
                <a:cs typeface="Times New Roman" pitchFamily="18" charset="0"/>
              </a:rPr>
              <a:t>- </a:t>
            </a:r>
            <a:r>
              <a:rPr lang="hr-HR" dirty="0" smtClean="0">
                <a:solidFill>
                  <a:schemeClr val="bg1"/>
                </a:solidFill>
                <a:latin typeface="Times New Roman" pitchFamily="18" charset="0"/>
                <a:cs typeface="Times New Roman" pitchFamily="18" charset="0"/>
              </a:rPr>
              <a:t>učenik koji se ponaša s ovim ciljem je ranjiv, osjećajan</a:t>
            </a:r>
            <a:endParaRPr lang="hr-HR" b="1" dirty="0" smtClean="0">
              <a:solidFill>
                <a:schemeClr val="bg1"/>
              </a:solidFill>
              <a:latin typeface="Times New Roman" pitchFamily="18" charset="0"/>
              <a:cs typeface="Times New Roman" pitchFamily="18" charset="0"/>
            </a:endParaRPr>
          </a:p>
          <a:p>
            <a:pPr marL="596646" indent="-514350" algn="just" eaLnBrk="1" fontAlgn="auto" hangingPunct="1">
              <a:spcAft>
                <a:spcPts val="0"/>
              </a:spcAft>
              <a:buFont typeface="Wingdings 2"/>
              <a:buNone/>
              <a:defRPr/>
            </a:pPr>
            <a:r>
              <a:rPr lang="hr-HR" b="1" dirty="0" smtClean="0">
                <a:solidFill>
                  <a:schemeClr val="bg1"/>
                </a:solidFill>
                <a:latin typeface="Times New Roman" pitchFamily="18" charset="0"/>
                <a:cs typeface="Times New Roman" pitchFamily="18" charset="0"/>
              </a:rPr>
              <a:t>       - </a:t>
            </a:r>
            <a:r>
              <a:rPr lang="hr-HR" dirty="0" smtClean="0">
                <a:solidFill>
                  <a:schemeClr val="bg1"/>
                </a:solidFill>
                <a:latin typeface="Times New Roman" pitchFamily="18" charset="0"/>
                <a:cs typeface="Times New Roman" pitchFamily="18" charset="0"/>
              </a:rPr>
              <a:t>učenik želi biti nevidljiv, želi da ga se ostavi na miru, odbacuje društveni kontakt,</a:t>
            </a:r>
            <a:r>
              <a:rPr lang="hr-HR" dirty="0" err="1" smtClean="0">
                <a:solidFill>
                  <a:schemeClr val="bg1"/>
                </a:solidFill>
                <a:latin typeface="Times New Roman" pitchFamily="18" charset="0"/>
                <a:cs typeface="Times New Roman" pitchFamily="18" charset="0"/>
              </a:rPr>
              <a:t>..</a:t>
            </a:r>
            <a:r>
              <a:rPr lang="hr-HR" dirty="0" smtClean="0">
                <a:solidFill>
                  <a:schemeClr val="bg1"/>
                </a:solidFill>
                <a:latin typeface="Times New Roman" pitchFamily="18" charset="0"/>
                <a:cs typeface="Times New Roman" pitchFamily="18" charset="0"/>
              </a:rPr>
              <a:t>.</a:t>
            </a:r>
            <a:endParaRPr lang="hr-HR" b="1"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268" name="Object 4"/>
          <p:cNvGraphicFramePr>
            <a:graphicFrameLocks noChangeAspect="1"/>
          </p:cNvGraphicFramePr>
          <p:nvPr>
            <p:ph idx="1"/>
          </p:nvPr>
        </p:nvGraphicFramePr>
        <p:xfrm>
          <a:off x="2051050" y="2133600"/>
          <a:ext cx="6192838" cy="3600450"/>
        </p:xfrm>
        <a:graphic>
          <a:graphicData uri="http://schemas.openxmlformats.org/presentationml/2006/ole">
            <p:oleObj spid="_x0000_s26626" name="Grafikon" r:id="rId3" imgW="3609908" imgH="1714466" progId="Excel.Sheet.8">
              <p:embed/>
            </p:oleObj>
          </a:graphicData>
        </a:graphic>
      </p:graphicFrame>
      <p:sp>
        <p:nvSpPr>
          <p:cNvPr id="11273" name="Rectangle 9"/>
          <p:cNvSpPr>
            <a:spLocks noGrp="1" noChangeArrowheads="1"/>
          </p:cNvSpPr>
          <p:nvPr>
            <p:ph type="title"/>
          </p:nvPr>
        </p:nvSpPr>
        <p:spPr>
          <a:noFill/>
          <a:ln/>
        </p:spPr>
        <p:txBody>
          <a:bodyPr anchor="b"/>
          <a:lstStyle/>
          <a:p>
            <a:r>
              <a:rPr lang="hr-HR" sz="2400" b="1" dirty="0"/>
              <a:t>1 – brbljanje; 2 – svađe; 3 – igranje; 4 –izazivanje; 5 – ne rade u razredu; 6 – ne rade kod kuće; 7 – ne donose materijale</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15962"/>
          </a:xfrm>
          <a:solidFill>
            <a:schemeClr val="accent3"/>
          </a:solidFill>
        </p:spPr>
        <p:txBody>
          <a:bodyPr>
            <a:normAutofit fontScale="90000"/>
          </a:bodyPr>
          <a:lstStyle/>
          <a:p>
            <a:r>
              <a:rPr lang="hr-HR" dirty="0" smtClean="0"/>
              <a:t>Preporučene reakcije:</a:t>
            </a:r>
            <a:endParaRPr lang="hr-HR" dirty="0"/>
          </a:p>
        </p:txBody>
      </p:sp>
      <p:sp>
        <p:nvSpPr>
          <p:cNvPr id="3" name="Rezervirano mjesto sadržaja 2"/>
          <p:cNvSpPr>
            <a:spLocks noGrp="1"/>
          </p:cNvSpPr>
          <p:nvPr>
            <p:ph idx="1"/>
          </p:nvPr>
        </p:nvSpPr>
        <p:spPr>
          <a:xfrm>
            <a:off x="457200" y="1295401"/>
            <a:ext cx="7467600" cy="4648200"/>
          </a:xfrm>
          <a:ln>
            <a:solidFill>
              <a:schemeClr val="tx1"/>
            </a:solidFill>
          </a:ln>
        </p:spPr>
        <p:txBody>
          <a:bodyPr/>
          <a:lstStyle/>
          <a:p>
            <a:pPr fontAlgn="auto">
              <a:spcAft>
                <a:spcPts val="0"/>
              </a:spcAft>
              <a:buFont typeface="Wingdings 2"/>
              <a:buNone/>
              <a:defRPr/>
            </a:pPr>
            <a:r>
              <a:rPr lang="hr-HR" sz="1600" dirty="0" smtClean="0"/>
              <a:t>PAŽNJA</a:t>
            </a:r>
            <a:r>
              <a:rPr lang="en-US" sz="1600" dirty="0" smtClean="0"/>
              <a:t>: </a:t>
            </a:r>
            <a:r>
              <a:rPr lang="hr-HR" sz="1600" dirty="0" err="1" smtClean="0"/>
              <a:t>klaunovsko</a:t>
            </a:r>
            <a:r>
              <a:rPr lang="hr-HR" sz="1600" dirty="0" smtClean="0"/>
              <a:t> ponašanje, pravi se važan, kasni. </a:t>
            </a:r>
            <a:r>
              <a:rPr lang="en-US" sz="1600" dirty="0" smtClean="0"/>
              <a:t> </a:t>
            </a:r>
          </a:p>
          <a:p>
            <a:pPr fontAlgn="auto">
              <a:spcAft>
                <a:spcPts val="0"/>
              </a:spcAft>
              <a:buFont typeface="Wingdings 2"/>
              <a:buNone/>
              <a:defRPr/>
            </a:pPr>
            <a:r>
              <a:rPr lang="hr-HR" sz="1600" dirty="0" smtClean="0"/>
              <a:t>POSTUPAK NASTAVNIKA</a:t>
            </a:r>
            <a:r>
              <a:rPr lang="en-US" sz="1600" dirty="0" smtClean="0"/>
              <a:t>:  N</a:t>
            </a:r>
            <a:r>
              <a:rPr lang="hr-HR" sz="1600" dirty="0" smtClean="0"/>
              <a:t>e pokazivati posebnu pažnju, primjeni posljedice</a:t>
            </a:r>
            <a:r>
              <a:rPr lang="en-US" sz="1600" dirty="0" smtClean="0"/>
              <a:t>.</a:t>
            </a:r>
          </a:p>
          <a:p>
            <a:pPr fontAlgn="auto">
              <a:spcAft>
                <a:spcPts val="0"/>
              </a:spcAft>
              <a:buFont typeface="Wingdings 2"/>
              <a:buNone/>
              <a:defRPr/>
            </a:pPr>
            <a:r>
              <a:rPr lang="en-US" sz="1600" dirty="0" smtClean="0"/>
              <a:t> </a:t>
            </a:r>
          </a:p>
          <a:p>
            <a:pPr fontAlgn="auto">
              <a:spcAft>
                <a:spcPts val="0"/>
              </a:spcAft>
              <a:buFont typeface="Wingdings 2"/>
              <a:buNone/>
              <a:defRPr/>
            </a:pPr>
            <a:r>
              <a:rPr lang="hr-HR" sz="1600" dirty="0" smtClean="0"/>
              <a:t>MOĆ</a:t>
            </a:r>
            <a:r>
              <a:rPr lang="en-US" sz="1600" dirty="0" smtClean="0"/>
              <a:t>: </a:t>
            </a:r>
            <a:r>
              <a:rPr lang="hr-HR" sz="1600" dirty="0" smtClean="0"/>
              <a:t>tvrdoglavost, prkos, neposluh, laž</a:t>
            </a:r>
            <a:r>
              <a:rPr lang="en-US" sz="1600" dirty="0" smtClean="0"/>
              <a:t>: </a:t>
            </a:r>
          </a:p>
          <a:p>
            <a:pPr fontAlgn="auto">
              <a:spcAft>
                <a:spcPts val="0"/>
              </a:spcAft>
              <a:defRPr/>
            </a:pPr>
            <a:r>
              <a:rPr lang="hr-HR" sz="1600" dirty="0" smtClean="0"/>
              <a:t>POSTUPAK NASTAVNIKA</a:t>
            </a:r>
            <a:r>
              <a:rPr lang="en-US" sz="1600" dirty="0" smtClean="0"/>
              <a:t>: </a:t>
            </a:r>
            <a:r>
              <a:rPr lang="hr-HR" sz="1600" dirty="0" smtClean="0"/>
              <a:t>ne boriti se, priznati da nastavnik ne može ‘prisiliti’ učenika da bilo što učini, primjeni posljedice.  </a:t>
            </a:r>
            <a:endParaRPr lang="en-US" sz="1600" dirty="0" smtClean="0"/>
          </a:p>
          <a:p>
            <a:pPr fontAlgn="auto">
              <a:spcAft>
                <a:spcPts val="0"/>
              </a:spcAft>
              <a:buFont typeface="Wingdings 2"/>
              <a:buNone/>
              <a:defRPr/>
            </a:pPr>
            <a:r>
              <a:rPr lang="en-US" sz="1600" dirty="0" smtClean="0"/>
              <a:t> </a:t>
            </a:r>
          </a:p>
          <a:p>
            <a:pPr fontAlgn="auto">
              <a:spcAft>
                <a:spcPts val="0"/>
              </a:spcAft>
              <a:buFont typeface="Wingdings 2"/>
              <a:buNone/>
              <a:defRPr/>
            </a:pPr>
            <a:r>
              <a:rPr lang="hr-HR" sz="1600" dirty="0" smtClean="0"/>
              <a:t>OSVETA</a:t>
            </a:r>
            <a:r>
              <a:rPr lang="en-US" sz="1600" dirty="0" smtClean="0"/>
              <a:t>: </a:t>
            </a:r>
            <a:r>
              <a:rPr lang="hr-HR" sz="1600" dirty="0" smtClean="0"/>
              <a:t>krađa, zlostavljanje</a:t>
            </a:r>
            <a:r>
              <a:rPr lang="en-US" sz="1600" dirty="0" smtClean="0"/>
              <a:t>: </a:t>
            </a:r>
          </a:p>
          <a:p>
            <a:pPr fontAlgn="auto">
              <a:spcAft>
                <a:spcPts val="0"/>
              </a:spcAft>
              <a:buFont typeface="Wingdings 2"/>
              <a:buNone/>
              <a:defRPr/>
            </a:pPr>
            <a:r>
              <a:rPr lang="hr-HR" sz="1600" dirty="0" smtClean="0"/>
              <a:t>POSTUPAK NASTAVNIKA</a:t>
            </a:r>
            <a:r>
              <a:rPr lang="en-US" sz="1600" dirty="0" smtClean="0"/>
              <a:t>: </a:t>
            </a:r>
            <a:r>
              <a:rPr lang="hr-HR" sz="1600" dirty="0" smtClean="0"/>
              <a:t>izbjegava osvetu, uspostavlja red, ne uzima osobno, primjenjuje posljedice.  </a:t>
            </a:r>
            <a:endParaRPr lang="en-US" sz="1600" dirty="0" smtClean="0"/>
          </a:p>
          <a:p>
            <a:pPr fontAlgn="auto">
              <a:spcAft>
                <a:spcPts val="0"/>
              </a:spcAft>
              <a:buFont typeface="Wingdings 2"/>
              <a:buNone/>
              <a:defRPr/>
            </a:pPr>
            <a:r>
              <a:rPr lang="en-US" sz="1600" dirty="0" smtClean="0"/>
              <a:t> </a:t>
            </a:r>
          </a:p>
          <a:p>
            <a:pPr fontAlgn="auto">
              <a:spcAft>
                <a:spcPts val="0"/>
              </a:spcAft>
              <a:buFont typeface="Wingdings 2"/>
              <a:buNone/>
              <a:defRPr/>
            </a:pPr>
            <a:r>
              <a:rPr lang="hr-HR" sz="1600" dirty="0" smtClean="0"/>
              <a:t>POVLAČENJE</a:t>
            </a:r>
            <a:r>
              <a:rPr lang="en-US" sz="1600" dirty="0" smtClean="0"/>
              <a:t>: </a:t>
            </a:r>
            <a:r>
              <a:rPr lang="hr-HR" sz="1600" dirty="0" smtClean="0"/>
              <a:t>markira, lako odustaje</a:t>
            </a:r>
            <a:r>
              <a:rPr lang="en-US" sz="1600" dirty="0" smtClean="0"/>
              <a:t>: </a:t>
            </a:r>
          </a:p>
          <a:p>
            <a:pPr fontAlgn="auto">
              <a:spcAft>
                <a:spcPts val="0"/>
              </a:spcAft>
              <a:buFont typeface="Wingdings 2"/>
              <a:buNone/>
              <a:defRPr/>
            </a:pPr>
            <a:r>
              <a:rPr lang="hr-HR" sz="1600" dirty="0" smtClean="0"/>
              <a:t>POSTUPAK NASTAVNIKA</a:t>
            </a:r>
            <a:r>
              <a:rPr lang="en-US" sz="1600" dirty="0" smtClean="0"/>
              <a:t>: </a:t>
            </a:r>
            <a:r>
              <a:rPr lang="hr-HR" sz="1600" dirty="0" smtClean="0"/>
              <a:t>izbjegava kritiku, pohvaljuje svaki napredak, priznaje trud, ne odustaje</a:t>
            </a:r>
            <a:endParaRPr lang="hr-HR" sz="16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0"/>
            <a:ext cx="7818437" cy="431800"/>
          </a:xfrm>
          <a:solidFill>
            <a:schemeClr val="tx1"/>
          </a:solidFill>
        </p:spPr>
        <p:txBody>
          <a:bodyPr>
            <a:normAutofit lnSpcReduction="10000"/>
          </a:bodyPr>
          <a:lstStyle/>
          <a:p>
            <a:pPr marL="365760" indent="-283464" eaLnBrk="1" fontAlgn="auto" hangingPunct="1">
              <a:spcAft>
                <a:spcPts val="0"/>
              </a:spcAft>
              <a:buFont typeface="Wingdings 2"/>
              <a:buChar char=""/>
              <a:defRPr/>
            </a:pPr>
            <a:r>
              <a:rPr lang="hr-HR" sz="2400" b="1" dirty="0" smtClean="0">
                <a:solidFill>
                  <a:schemeClr val="bg2"/>
                </a:solidFill>
                <a:latin typeface="Times New Roman" pitchFamily="18" charset="0"/>
                <a:cs typeface="Times New Roman" pitchFamily="18" charset="0"/>
              </a:rPr>
              <a:t>Za postizanje uspješne discipline Dreikurs sugerira:</a:t>
            </a:r>
          </a:p>
        </p:txBody>
      </p:sp>
      <p:sp>
        <p:nvSpPr>
          <p:cNvPr id="21507" name="TextBox 3"/>
          <p:cNvSpPr txBox="1">
            <a:spLocks noChangeArrowheads="1"/>
          </p:cNvSpPr>
          <p:nvPr/>
        </p:nvSpPr>
        <p:spPr bwMode="auto">
          <a:xfrm>
            <a:off x="0" y="762000"/>
            <a:ext cx="4953000" cy="5324535"/>
          </a:xfrm>
          <a:prstGeom prst="rect">
            <a:avLst/>
          </a:prstGeom>
          <a:solidFill>
            <a:schemeClr val="tx2">
              <a:lumMod val="50000"/>
            </a:schemeClr>
          </a:solidFill>
          <a:ln w="9525">
            <a:noFill/>
            <a:miter lim="800000"/>
            <a:headEnd/>
            <a:tailEnd/>
          </a:ln>
        </p:spPr>
        <p:txBody>
          <a:bodyPr wrap="square">
            <a:spAutoFit/>
          </a:bodyPr>
          <a:lstStyle/>
          <a:p>
            <a:r>
              <a:rPr lang="hr-HR" sz="2000" b="1" i="1" u="sng" dirty="0" smtClean="0">
                <a:solidFill>
                  <a:schemeClr val="bg2"/>
                </a:solidFill>
                <a:latin typeface="Times New Roman" pitchFamily="18" charset="0"/>
                <a:cs typeface="Times New Roman" pitchFamily="18" charset="0"/>
              </a:rPr>
              <a:t>Nastavnici </a:t>
            </a:r>
            <a:r>
              <a:rPr lang="hr-HR" sz="2000" b="1" i="1" u="sng" dirty="0">
                <a:solidFill>
                  <a:schemeClr val="bg2"/>
                </a:solidFill>
                <a:latin typeface="Times New Roman" pitchFamily="18" charset="0"/>
                <a:cs typeface="Times New Roman" pitchFamily="18" charset="0"/>
              </a:rPr>
              <a:t>trebaju:</a:t>
            </a:r>
            <a:endParaRPr lang="hr-HR" sz="2000" b="1" i="1" u="sng" dirty="0">
              <a:solidFill>
                <a:schemeClr val="bg1"/>
              </a:solidFill>
              <a:latin typeface="Times New Roman" pitchFamily="18" charset="0"/>
              <a:cs typeface="Times New Roman" pitchFamily="18" charset="0"/>
            </a:endParaRPr>
          </a:p>
          <a:p>
            <a:r>
              <a:rPr lang="hr-HR" sz="1600" dirty="0">
                <a:solidFill>
                  <a:schemeClr val="bg1"/>
                </a:solidFill>
                <a:latin typeface="Times New Roman" pitchFamily="18" charset="0"/>
                <a:cs typeface="Times New Roman" pitchFamily="18" charset="0"/>
              </a:rPr>
              <a:t>- </a:t>
            </a:r>
            <a:r>
              <a:rPr lang="hr-HR" sz="1600" dirty="0" smtClean="0">
                <a:solidFill>
                  <a:schemeClr val="bg1"/>
                </a:solidFill>
                <a:latin typeface="Times New Roman" pitchFamily="18" charset="0"/>
                <a:cs typeface="Times New Roman" pitchFamily="18" charset="0"/>
              </a:rPr>
              <a:t>Davati jasne upute učenicima  vezanim za očekivanja od zadataka koji rade.   </a:t>
            </a:r>
            <a:endParaRPr lang="hr-HR" sz="1600" dirty="0">
              <a:solidFill>
                <a:schemeClr val="bg1"/>
              </a:solidFill>
              <a:latin typeface="Times New Roman" pitchFamily="18" charset="0"/>
              <a:cs typeface="Times New Roman" pitchFamily="18" charset="0"/>
            </a:endParaRPr>
          </a:p>
          <a:p>
            <a:pPr>
              <a:buFontTx/>
              <a:buChar char="-"/>
            </a:pPr>
            <a:r>
              <a:rPr lang="hr-HR" sz="1600" dirty="0">
                <a:solidFill>
                  <a:schemeClr val="bg1"/>
                </a:solidFill>
                <a:latin typeface="Times New Roman" pitchFamily="18" charset="0"/>
                <a:cs typeface="Times New Roman" pitchFamily="18" charset="0"/>
              </a:rPr>
              <a:t> Uspostaviti odnos sa svakim učenikom koji se temelji na povjerenju i poštovanju.</a:t>
            </a:r>
            <a:br>
              <a:rPr lang="hr-HR" sz="1600" dirty="0">
                <a:solidFill>
                  <a:schemeClr val="bg1"/>
                </a:solidFill>
                <a:latin typeface="Times New Roman" pitchFamily="18" charset="0"/>
                <a:cs typeface="Times New Roman" pitchFamily="18" charset="0"/>
              </a:rPr>
            </a:br>
            <a:r>
              <a:rPr lang="hr-HR" sz="1600" dirty="0">
                <a:solidFill>
                  <a:schemeClr val="bg1"/>
                </a:solidFill>
                <a:latin typeface="Times New Roman" pitchFamily="18" charset="0"/>
                <a:cs typeface="Times New Roman" pitchFamily="18" charset="0"/>
              </a:rPr>
              <a:t>- </a:t>
            </a:r>
            <a:r>
              <a:rPr lang="hr-HR" sz="1600" dirty="0" smtClean="0">
                <a:solidFill>
                  <a:schemeClr val="bg1"/>
                </a:solidFill>
                <a:latin typeface="Times New Roman" pitchFamily="18" charset="0"/>
                <a:cs typeface="Times New Roman" pitchFamily="18" charset="0"/>
              </a:rPr>
              <a:t>Koristiti </a:t>
            </a:r>
            <a:r>
              <a:rPr lang="hr-HR" sz="1600" dirty="0">
                <a:solidFill>
                  <a:schemeClr val="bg1"/>
                </a:solidFill>
                <a:latin typeface="Times New Roman" pitchFamily="18" charset="0"/>
                <a:cs typeface="Times New Roman" pitchFamily="18" charset="0"/>
              </a:rPr>
              <a:t>logičke posljedice umjesto tradicionalnog kažnjavanja.</a:t>
            </a:r>
          </a:p>
          <a:p>
            <a:pPr>
              <a:buFontTx/>
              <a:buChar char="-"/>
            </a:pPr>
            <a:r>
              <a:rPr lang="hr-HR" sz="1600" dirty="0">
                <a:solidFill>
                  <a:schemeClr val="bg1"/>
                </a:solidFill>
                <a:latin typeface="Times New Roman" pitchFamily="18" charset="0"/>
                <a:cs typeface="Times New Roman" pitchFamily="18" charset="0"/>
              </a:rPr>
              <a:t> </a:t>
            </a:r>
            <a:r>
              <a:rPr lang="hr-HR" sz="1600" dirty="0" smtClean="0">
                <a:solidFill>
                  <a:schemeClr val="bg1"/>
                </a:solidFill>
                <a:latin typeface="Times New Roman" pitchFamily="18" charset="0"/>
                <a:cs typeface="Times New Roman" pitchFamily="18" charset="0"/>
              </a:rPr>
              <a:t>Uvijek  </a:t>
            </a:r>
            <a:r>
              <a:rPr lang="hr-HR" sz="1600" dirty="0">
                <a:solidFill>
                  <a:schemeClr val="bg1"/>
                </a:solidFill>
                <a:latin typeface="Times New Roman" pitchFamily="18" charset="0"/>
                <a:cs typeface="Times New Roman" pitchFamily="18" charset="0"/>
              </a:rPr>
              <a:t>razlikovati </a:t>
            </a:r>
            <a:r>
              <a:rPr lang="hr-HR" sz="1600" dirty="0" smtClean="0">
                <a:solidFill>
                  <a:schemeClr val="bg1"/>
                </a:solidFill>
                <a:latin typeface="Times New Roman" pitchFamily="18" charset="0"/>
                <a:cs typeface="Times New Roman" pitchFamily="18" charset="0"/>
              </a:rPr>
              <a:t> ponašanja od izvršitelja</a:t>
            </a:r>
            <a:r>
              <a:rPr lang="hr-HR" sz="1600" dirty="0">
                <a:solidFill>
                  <a:schemeClr val="bg1"/>
                </a:solidFill>
                <a:latin typeface="Times New Roman" pitchFamily="18" charset="0"/>
                <a:cs typeface="Times New Roman" pitchFamily="18" charset="0"/>
              </a:rPr>
              <a:t>.</a:t>
            </a:r>
          </a:p>
          <a:p>
            <a:pPr>
              <a:buFontTx/>
              <a:buChar char="-"/>
            </a:pPr>
            <a:r>
              <a:rPr lang="hr-HR" sz="1600" dirty="0">
                <a:solidFill>
                  <a:schemeClr val="bg1"/>
                </a:solidFill>
                <a:latin typeface="Times New Roman" pitchFamily="18" charset="0"/>
                <a:cs typeface="Times New Roman" pitchFamily="18" charset="0"/>
              </a:rPr>
              <a:t> </a:t>
            </a:r>
            <a:r>
              <a:rPr lang="hr-HR" sz="1600" dirty="0" smtClean="0">
                <a:solidFill>
                  <a:schemeClr val="bg1"/>
                </a:solidFill>
                <a:latin typeface="Times New Roman" pitchFamily="18" charset="0"/>
                <a:cs typeface="Times New Roman" pitchFamily="18" charset="0"/>
              </a:rPr>
              <a:t>Odnositi </a:t>
            </a:r>
            <a:r>
              <a:rPr lang="hr-HR" sz="1600" dirty="0">
                <a:solidFill>
                  <a:schemeClr val="bg1"/>
                </a:solidFill>
                <a:latin typeface="Times New Roman" pitchFamily="18" charset="0"/>
                <a:cs typeface="Times New Roman" pitchFamily="18" charset="0"/>
              </a:rPr>
              <a:t>se prema učenicima </a:t>
            </a:r>
            <a:r>
              <a:rPr lang="hr-HR" sz="1600" dirty="0" smtClean="0">
                <a:solidFill>
                  <a:schemeClr val="bg1"/>
                </a:solidFill>
                <a:latin typeface="Times New Roman" pitchFamily="18" charset="0"/>
                <a:cs typeface="Times New Roman" pitchFamily="18" charset="0"/>
              </a:rPr>
              <a:t>kao partnerima.  </a:t>
            </a:r>
          </a:p>
          <a:p>
            <a:pPr>
              <a:buFontTx/>
              <a:buChar char="-"/>
            </a:pPr>
            <a:r>
              <a:rPr lang="hr-HR" sz="1600" dirty="0" smtClean="0">
                <a:solidFill>
                  <a:schemeClr val="bg1"/>
                </a:solidFill>
                <a:latin typeface="Times New Roman" pitchFamily="18" charset="0"/>
                <a:cs typeface="Times New Roman" pitchFamily="18" charset="0"/>
              </a:rPr>
              <a:t> Promatrati </a:t>
            </a:r>
            <a:r>
              <a:rPr lang="hr-HR" sz="1600" dirty="0">
                <a:solidFill>
                  <a:schemeClr val="bg1"/>
                </a:solidFill>
                <a:latin typeface="Times New Roman" pitchFamily="18" charset="0"/>
                <a:cs typeface="Times New Roman" pitchFamily="18" charset="0"/>
              </a:rPr>
              <a:t>svako ponašanje </a:t>
            </a:r>
            <a:r>
              <a:rPr lang="hr-HR" sz="1600" dirty="0" smtClean="0">
                <a:solidFill>
                  <a:schemeClr val="bg1"/>
                </a:solidFill>
                <a:latin typeface="Times New Roman" pitchFamily="18" charset="0"/>
                <a:cs typeface="Times New Roman" pitchFamily="18" charset="0"/>
              </a:rPr>
              <a:t>u pravoj perspektivi. </a:t>
            </a:r>
            <a:r>
              <a:rPr lang="hr-HR" sz="1600" dirty="0" smtClean="0">
                <a:solidFill>
                  <a:schemeClr val="bg1"/>
                </a:solidFill>
                <a:latin typeface="Times New Roman" pitchFamily="18" charset="0"/>
                <a:ea typeface="Times New Roman" pitchFamily="18" charset="0"/>
                <a:cs typeface="Times New Roman" pitchFamily="18" charset="0"/>
              </a:rPr>
              <a:t>Na taj se način izbjegava veliki problem iz trivijalnih incidenata.</a:t>
            </a:r>
            <a:endParaRPr lang="hr-HR" sz="1600" dirty="0">
              <a:solidFill>
                <a:schemeClr val="bg1"/>
              </a:solidFill>
              <a:latin typeface="Times New Roman" pitchFamily="18" charset="0"/>
              <a:cs typeface="Times New Roman" pitchFamily="18" charset="0"/>
            </a:endParaRPr>
          </a:p>
          <a:p>
            <a:r>
              <a:rPr lang="hr-HR" sz="1600" dirty="0">
                <a:solidFill>
                  <a:schemeClr val="bg1"/>
                </a:solidFill>
                <a:latin typeface="Times New Roman" pitchFamily="18" charset="0"/>
                <a:cs typeface="Times New Roman" pitchFamily="18" charset="0"/>
              </a:rPr>
              <a:t>- Naučiti učenike da preuzmu odgovornost za svoje ponašanje.</a:t>
            </a:r>
          </a:p>
          <a:p>
            <a:r>
              <a:rPr lang="hr-HR" sz="1600" dirty="0">
                <a:solidFill>
                  <a:schemeClr val="bg1"/>
                </a:solidFill>
                <a:latin typeface="Times New Roman" pitchFamily="18" charset="0"/>
                <a:cs typeface="Times New Roman" pitchFamily="18" charset="0"/>
              </a:rPr>
              <a:t>- Kombinirajte ljubaznost i čvrstoću. </a:t>
            </a:r>
          </a:p>
          <a:p>
            <a:r>
              <a:rPr lang="hr-HR" sz="1600" dirty="0">
                <a:solidFill>
                  <a:schemeClr val="bg1"/>
                </a:solidFill>
                <a:latin typeface="Times New Roman" pitchFamily="18" charset="0"/>
                <a:cs typeface="Times New Roman" pitchFamily="18" charset="0"/>
              </a:rPr>
              <a:t>- </a:t>
            </a:r>
            <a:r>
              <a:rPr lang="hr-HR" sz="1600" dirty="0" smtClean="0">
                <a:solidFill>
                  <a:schemeClr val="bg1"/>
                </a:solidFill>
                <a:latin typeface="Times New Roman" pitchFamily="18" charset="0"/>
                <a:cs typeface="Times New Roman" pitchFamily="18" charset="0"/>
              </a:rPr>
              <a:t>Postaviti </a:t>
            </a:r>
            <a:r>
              <a:rPr lang="hr-HR" sz="1600" dirty="0">
                <a:solidFill>
                  <a:schemeClr val="bg1"/>
                </a:solidFill>
                <a:latin typeface="Times New Roman" pitchFamily="18" charset="0"/>
                <a:cs typeface="Times New Roman" pitchFamily="18" charset="0"/>
              </a:rPr>
              <a:t>granice od </a:t>
            </a:r>
            <a:r>
              <a:rPr lang="hr-HR" sz="1600" dirty="0" smtClean="0">
                <a:solidFill>
                  <a:schemeClr val="bg1"/>
                </a:solidFill>
                <a:latin typeface="Times New Roman" pitchFamily="18" charset="0"/>
                <a:cs typeface="Times New Roman" pitchFamily="18" charset="0"/>
              </a:rPr>
              <a:t>početka - </a:t>
            </a:r>
            <a:r>
              <a:rPr lang="hr-HR" sz="1600" dirty="0" smtClean="0">
                <a:solidFill>
                  <a:schemeClr val="bg1"/>
                </a:solidFill>
                <a:latin typeface="Times New Roman" pitchFamily="18" charset="0"/>
                <a:ea typeface="Times New Roman" pitchFamily="18" charset="0"/>
                <a:cs typeface="Times New Roman" pitchFamily="18" charset="0"/>
              </a:rPr>
              <a:t>ali rade na međusobnom razumijevanju i zajedničkoj brizi za druge. </a:t>
            </a:r>
            <a:endParaRPr lang="hr-HR" sz="1600" dirty="0">
              <a:solidFill>
                <a:schemeClr val="bg1"/>
              </a:solidFill>
              <a:latin typeface="Times New Roman" pitchFamily="18" charset="0"/>
              <a:cs typeface="Times New Roman" pitchFamily="18" charset="0"/>
            </a:endParaRPr>
          </a:p>
          <a:p>
            <a:pPr>
              <a:buFontTx/>
              <a:buChar char="-"/>
            </a:pPr>
            <a:r>
              <a:rPr lang="hr-HR" sz="1600" dirty="0" smtClean="0">
                <a:solidFill>
                  <a:schemeClr val="bg1"/>
                </a:solidFill>
                <a:latin typeface="Times New Roman" pitchFamily="18" charset="0"/>
                <a:cs typeface="Times New Roman" pitchFamily="18" charset="0"/>
              </a:rPr>
              <a:t>Misliti </a:t>
            </a:r>
            <a:r>
              <a:rPr lang="hr-HR" sz="1600" dirty="0">
                <a:solidFill>
                  <a:schemeClr val="bg1"/>
                </a:solidFill>
                <a:latin typeface="Times New Roman" pitchFamily="18" charset="0"/>
                <a:cs typeface="Times New Roman" pitchFamily="18" charset="0"/>
              </a:rPr>
              <a:t>ono što </a:t>
            </a:r>
            <a:r>
              <a:rPr lang="hr-HR" sz="1600" dirty="0" smtClean="0">
                <a:solidFill>
                  <a:schemeClr val="bg1"/>
                </a:solidFill>
                <a:latin typeface="Times New Roman" pitchFamily="18" charset="0"/>
                <a:cs typeface="Times New Roman" pitchFamily="18" charset="0"/>
              </a:rPr>
              <a:t>kažu. </a:t>
            </a:r>
          </a:p>
          <a:p>
            <a:pPr lvl="0">
              <a:buFontTx/>
              <a:buChar char="-"/>
            </a:pPr>
            <a:r>
              <a:rPr lang="hr-HR" sz="1600" dirty="0" smtClean="0">
                <a:solidFill>
                  <a:schemeClr val="bg1"/>
                </a:solidFill>
                <a:latin typeface="Times New Roman" pitchFamily="18" charset="0"/>
                <a:ea typeface="Times New Roman" pitchFamily="18" charset="0"/>
                <a:cs typeface="Times New Roman" pitchFamily="18" charset="0"/>
              </a:rPr>
              <a:t> Baviti se incidentima brzo i efikasno, brzo ih dovesti do kraja i rade na popravljanju poremećenih odnosa. Dati učenicima do znanja  da se greške ispravljaju, opraštaju, a onda zaboravljaju.  </a:t>
            </a:r>
            <a:endParaRPr lang="hr-HR" sz="1600" dirty="0">
              <a:solidFill>
                <a:schemeClr val="bg1"/>
              </a:solidFill>
              <a:latin typeface="Times New Roman" pitchFamily="18" charset="0"/>
              <a:cs typeface="Times New Roman" pitchFamily="18" charset="0"/>
            </a:endParaRPr>
          </a:p>
        </p:txBody>
      </p:sp>
      <p:sp>
        <p:nvSpPr>
          <p:cNvPr id="21508" name="TextBox 4"/>
          <p:cNvSpPr txBox="1">
            <a:spLocks noChangeArrowheads="1"/>
          </p:cNvSpPr>
          <p:nvPr/>
        </p:nvSpPr>
        <p:spPr bwMode="auto">
          <a:xfrm>
            <a:off x="4908550" y="762000"/>
            <a:ext cx="4235450" cy="4832092"/>
          </a:xfrm>
          <a:prstGeom prst="rect">
            <a:avLst/>
          </a:prstGeom>
          <a:solidFill>
            <a:srgbClr val="FF0066"/>
          </a:solidFill>
          <a:ln w="9525">
            <a:noFill/>
            <a:miter lim="800000"/>
            <a:headEnd/>
            <a:tailEnd/>
          </a:ln>
        </p:spPr>
        <p:txBody>
          <a:bodyPr wrap="square">
            <a:spAutoFit/>
          </a:bodyPr>
          <a:lstStyle/>
          <a:p>
            <a:r>
              <a:rPr lang="hr-HR" sz="2000" i="1" u="sng" dirty="0" smtClean="0">
                <a:solidFill>
                  <a:schemeClr val="bg2"/>
                </a:solidFill>
                <a:latin typeface="Times New Roman" pitchFamily="18" charset="0"/>
                <a:cs typeface="Times New Roman" pitchFamily="18" charset="0"/>
              </a:rPr>
              <a:t>Nastavnici </a:t>
            </a:r>
            <a:r>
              <a:rPr lang="hr-HR" sz="2000" i="1" u="sng" dirty="0">
                <a:solidFill>
                  <a:schemeClr val="bg2"/>
                </a:solidFill>
                <a:latin typeface="Times New Roman" pitchFamily="18" charset="0"/>
                <a:cs typeface="Times New Roman" pitchFamily="18" charset="0"/>
              </a:rPr>
              <a:t>ne bi trebali:</a:t>
            </a:r>
          </a:p>
          <a:p>
            <a:r>
              <a:rPr lang="hr-HR" dirty="0">
                <a:latin typeface="+mn-lt"/>
                <a:cs typeface="Times New Roman" pitchFamily="18" charset="0"/>
              </a:rPr>
              <a:t>- Prigovarati i psovati </a:t>
            </a:r>
            <a:r>
              <a:rPr lang="hr-HR" dirty="0" smtClean="0">
                <a:latin typeface="+mn-lt"/>
                <a:cs typeface="Times New Roman" pitchFamily="18" charset="0"/>
              </a:rPr>
              <a:t>– to može utjecati na ponavljanje izazivanja pozornosti učenika.  </a:t>
            </a:r>
            <a:r>
              <a:rPr lang="hr-HR" dirty="0">
                <a:latin typeface="+mn-lt"/>
                <a:cs typeface="Times New Roman" pitchFamily="18" charset="0"/>
              </a:rPr>
              <a:t/>
            </a:r>
            <a:br>
              <a:rPr lang="hr-HR" dirty="0">
                <a:latin typeface="+mn-lt"/>
                <a:cs typeface="Times New Roman" pitchFamily="18" charset="0"/>
              </a:rPr>
            </a:br>
            <a:r>
              <a:rPr lang="hr-HR" dirty="0">
                <a:latin typeface="+mn-lt"/>
                <a:cs typeface="Times New Roman" pitchFamily="18" charset="0"/>
              </a:rPr>
              <a:t>- Raditi da </a:t>
            </a:r>
            <a:r>
              <a:rPr lang="hr-HR" dirty="0" smtClean="0">
                <a:latin typeface="+mn-lt"/>
                <a:cs typeface="Times New Roman" pitchFamily="18" charset="0"/>
              </a:rPr>
              <a:t>dobivanju dobrovoljnog  </a:t>
            </a:r>
            <a:r>
              <a:rPr lang="hr-HR" dirty="0">
                <a:latin typeface="+mn-lt"/>
                <a:cs typeface="Times New Roman" pitchFamily="18" charset="0"/>
              </a:rPr>
              <a:t>obećanje </a:t>
            </a:r>
            <a:r>
              <a:rPr lang="hr-HR" dirty="0" smtClean="0">
                <a:latin typeface="+mn-lt"/>
                <a:cs typeface="Times New Roman" pitchFamily="18" charset="0"/>
              </a:rPr>
              <a:t>učenika</a:t>
            </a:r>
            <a:r>
              <a:rPr lang="hr-HR" dirty="0">
                <a:latin typeface="+mn-lt"/>
                <a:cs typeface="Times New Roman" pitchFamily="18" charset="0"/>
              </a:rPr>
              <a:t>. </a:t>
            </a:r>
            <a:r>
              <a:rPr lang="hr-HR" dirty="0" smtClean="0">
                <a:latin typeface="+mn-lt"/>
                <a:cs typeface="Times New Roman" pitchFamily="18" charset="0"/>
              </a:rPr>
              <a:t>Mnogi će učenici dati obećanje kako bi se  </a:t>
            </a:r>
            <a:r>
              <a:rPr lang="hr-HR" dirty="0">
                <a:latin typeface="+mn-lt"/>
                <a:cs typeface="Times New Roman" pitchFamily="18" charset="0"/>
              </a:rPr>
              <a:t>oslobodili </a:t>
            </a:r>
            <a:r>
              <a:rPr lang="hr-HR" dirty="0" smtClean="0">
                <a:latin typeface="+mn-lt"/>
                <a:cs typeface="Times New Roman" pitchFamily="18" charset="0"/>
              </a:rPr>
              <a:t>neugodne </a:t>
            </a:r>
            <a:r>
              <a:rPr lang="hr-HR" dirty="0">
                <a:latin typeface="+mn-lt"/>
                <a:cs typeface="Times New Roman" pitchFamily="18" charset="0"/>
              </a:rPr>
              <a:t>situacije. </a:t>
            </a:r>
            <a:r>
              <a:rPr lang="hr-HR" dirty="0" err="1" smtClean="0">
                <a:latin typeface="+mn-lt"/>
                <a:cs typeface="Times New Roman" pitchFamily="18" charset="0"/>
              </a:rPr>
              <a:t>Zahtjevati</a:t>
            </a:r>
            <a:r>
              <a:rPr lang="hr-HR" dirty="0" smtClean="0">
                <a:latin typeface="+mn-lt"/>
                <a:cs typeface="Times New Roman" pitchFamily="18" charset="0"/>
              </a:rPr>
              <a:t> obećanje od </a:t>
            </a:r>
            <a:r>
              <a:rPr lang="hr-HR" dirty="0">
                <a:latin typeface="+mn-lt"/>
                <a:cs typeface="Times New Roman" pitchFamily="18" charset="0"/>
              </a:rPr>
              <a:t>učenika </a:t>
            </a:r>
            <a:r>
              <a:rPr lang="hr-HR" dirty="0" smtClean="0">
                <a:latin typeface="+mn-lt"/>
                <a:cs typeface="Times New Roman" pitchFamily="18" charset="0"/>
              </a:rPr>
              <a:t>je obično </a:t>
            </a:r>
            <a:r>
              <a:rPr lang="hr-HR" dirty="0">
                <a:latin typeface="+mn-lt"/>
                <a:cs typeface="Times New Roman" pitchFamily="18" charset="0"/>
              </a:rPr>
              <a:t>gubljenje vremena.</a:t>
            </a:r>
            <a:br>
              <a:rPr lang="hr-HR" dirty="0">
                <a:latin typeface="+mn-lt"/>
                <a:cs typeface="Times New Roman" pitchFamily="18" charset="0"/>
              </a:rPr>
            </a:br>
            <a:r>
              <a:rPr lang="hr-HR" dirty="0">
                <a:latin typeface="+mn-lt"/>
                <a:cs typeface="Times New Roman" pitchFamily="18" charset="0"/>
              </a:rPr>
              <a:t>- Pronalaziti pogrešku </a:t>
            </a:r>
            <a:r>
              <a:rPr lang="hr-HR" dirty="0" smtClean="0">
                <a:latin typeface="+mn-lt"/>
                <a:cs typeface="Times New Roman" pitchFamily="18" charset="0"/>
              </a:rPr>
              <a:t>kod </a:t>
            </a:r>
            <a:r>
              <a:rPr lang="hr-HR" dirty="0" err="1" smtClean="0">
                <a:latin typeface="+mn-lt"/>
                <a:cs typeface="Times New Roman" pitchFamily="18" charset="0"/>
              </a:rPr>
              <a:t>učenicika</a:t>
            </a:r>
            <a:r>
              <a:rPr lang="hr-HR" dirty="0">
                <a:latin typeface="+mn-lt"/>
                <a:cs typeface="Times New Roman" pitchFamily="18" charset="0"/>
              </a:rPr>
              <a:t>. To može povrijediti njihovo samopouzdanje, te ih obeshrabriti.</a:t>
            </a:r>
            <a:br>
              <a:rPr lang="hr-HR" dirty="0">
                <a:latin typeface="+mn-lt"/>
                <a:cs typeface="Times New Roman" pitchFamily="18" charset="0"/>
              </a:rPr>
            </a:br>
            <a:r>
              <a:rPr lang="hr-HR" dirty="0">
                <a:latin typeface="+mn-lt"/>
                <a:cs typeface="Times New Roman" pitchFamily="18" charset="0"/>
              </a:rPr>
              <a:t>- Donositi dvostruka mjerila.</a:t>
            </a:r>
          </a:p>
          <a:p>
            <a:r>
              <a:rPr lang="hr-HR" dirty="0">
                <a:latin typeface="+mn-lt"/>
                <a:cs typeface="Times New Roman" pitchFamily="18" charset="0"/>
              </a:rPr>
              <a:t>- Koristiti prijetnje kao metodu discipliniranja učenika. </a:t>
            </a:r>
            <a:r>
              <a:rPr lang="hr-HR" dirty="0" smtClean="0">
                <a:latin typeface="+mn-lt"/>
                <a:ea typeface="Times New Roman" pitchFamily="18" charset="0"/>
                <a:cs typeface="Arial" pitchFamily="34" charset="0"/>
              </a:rPr>
              <a:t>One ne vode do promjene osnovnih stavova učenika. </a:t>
            </a:r>
            <a:endParaRPr lang="hr-HR" dirty="0">
              <a:latin typeface="+mn-lt"/>
              <a:cs typeface="Times New Roman" pitchFamily="18" charset="0"/>
            </a:endParaRPr>
          </a:p>
        </p:txBody>
      </p:sp>
      <p:sp>
        <p:nvSpPr>
          <p:cNvPr id="5" name="Slide Number Placeholder 4"/>
          <p:cNvSpPr>
            <a:spLocks noGrp="1"/>
          </p:cNvSpPr>
          <p:nvPr>
            <p:ph type="sldNum" sz="quarter" idx="12"/>
          </p:nvPr>
        </p:nvSpPr>
        <p:spPr/>
        <p:txBody>
          <a:bodyPr/>
          <a:lstStyle/>
          <a:p>
            <a:pPr>
              <a:defRPr/>
            </a:pPr>
            <a:fld id="{EC202697-820B-4C95-BB7C-573C30F60662}" type="slidenum">
              <a:rPr lang="en-US" smtClean="0"/>
              <a:pPr>
                <a:defRPr/>
              </a:pPr>
              <a:t>71</a:t>
            </a:fld>
            <a:endParaRPr lang="en-US"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0" y="0"/>
            <a:ext cx="7772400" cy="1143000"/>
          </a:xfrm>
        </p:spPr>
        <p:txBody>
          <a:bodyPr/>
          <a:lstStyle/>
          <a:p>
            <a:r>
              <a:rPr lang="hr-HR" sz="2800" dirty="0" err="1" smtClean="0"/>
              <a:t>Dreikurs</a:t>
            </a:r>
            <a:r>
              <a:rPr lang="hr-HR" sz="2800" dirty="0" smtClean="0"/>
              <a:t> predlaže nastavnicima:</a:t>
            </a:r>
            <a:endParaRPr lang="hr-HR" sz="2800" dirty="0"/>
          </a:p>
        </p:txBody>
      </p:sp>
      <p:sp>
        <p:nvSpPr>
          <p:cNvPr id="3" name="Rezervirano mjesto sadržaja 2"/>
          <p:cNvSpPr>
            <a:spLocks noGrp="1"/>
          </p:cNvSpPr>
          <p:nvPr>
            <p:ph idx="1"/>
          </p:nvPr>
        </p:nvSpPr>
        <p:spPr>
          <a:xfrm>
            <a:off x="381000" y="1143000"/>
            <a:ext cx="8534400" cy="4953000"/>
          </a:xfrm>
          <a:ln>
            <a:solidFill>
              <a:schemeClr val="tx1"/>
            </a:solidFill>
          </a:ln>
        </p:spPr>
        <p:txBody>
          <a:bodyPr>
            <a:normAutofit lnSpcReduction="10000"/>
          </a:bodyPr>
          <a:lstStyle/>
          <a:p>
            <a:pPr lvl="0"/>
            <a:r>
              <a:rPr lang="hr-HR" sz="2400" dirty="0" smtClean="0"/>
              <a:t>Uvijek </a:t>
            </a:r>
            <a:r>
              <a:rPr lang="hr-HR" sz="2400" b="1" dirty="0" smtClean="0"/>
              <a:t>govoriti pozitivno</a:t>
            </a:r>
            <a:r>
              <a:rPr lang="hr-HR" sz="2400" dirty="0" smtClean="0"/>
              <a:t>, nikad ne biti negativan</a:t>
            </a:r>
          </a:p>
          <a:p>
            <a:pPr lvl="0"/>
            <a:r>
              <a:rPr lang="hr-HR" sz="2400" dirty="0" smtClean="0"/>
              <a:t>Biti </a:t>
            </a:r>
            <a:r>
              <a:rPr lang="hr-HR" sz="2400" b="1" dirty="0" smtClean="0"/>
              <a:t>demokratski</a:t>
            </a:r>
            <a:r>
              <a:rPr lang="hr-HR" sz="2400" dirty="0" smtClean="0"/>
              <a:t>  (a ne autokratski ili popustljiv) u postupcima i socijalnim odnosima s učenicima</a:t>
            </a:r>
          </a:p>
          <a:p>
            <a:pPr lvl="0"/>
            <a:r>
              <a:rPr lang="hr-HR" sz="2400" b="1" dirty="0" smtClean="0"/>
              <a:t>Poticati </a:t>
            </a:r>
            <a:r>
              <a:rPr lang="hr-HR" sz="2400" dirty="0" smtClean="0"/>
              <a:t>učenike da se zalažu, da budu bolji, a ne savršeni</a:t>
            </a:r>
          </a:p>
          <a:p>
            <a:pPr lvl="0"/>
            <a:r>
              <a:rPr lang="hr-HR" sz="2400" dirty="0" smtClean="0"/>
              <a:t>Pomoći učenicima da </a:t>
            </a:r>
            <a:r>
              <a:rPr lang="hr-HR" sz="2400" b="1" dirty="0" smtClean="0"/>
              <a:t>uče iz greški</a:t>
            </a:r>
            <a:r>
              <a:rPr lang="hr-HR" sz="2400" dirty="0" smtClean="0"/>
              <a:t>, što je važno u učenju</a:t>
            </a:r>
          </a:p>
          <a:p>
            <a:pPr lvl="0"/>
            <a:r>
              <a:rPr lang="hr-HR" sz="2400" dirty="0" smtClean="0"/>
              <a:t>Poticati nezavisnost i </a:t>
            </a:r>
            <a:r>
              <a:rPr lang="hr-HR" sz="2400" b="1" dirty="0" smtClean="0"/>
              <a:t>preuzimanje odgovornosti</a:t>
            </a:r>
          </a:p>
          <a:p>
            <a:pPr lvl="0"/>
            <a:r>
              <a:rPr lang="hr-HR" sz="2400" dirty="0" smtClean="0"/>
              <a:t>Pokazati </a:t>
            </a:r>
            <a:r>
              <a:rPr lang="hr-HR" sz="2400" b="1" dirty="0" smtClean="0"/>
              <a:t>vjeru u učenike</a:t>
            </a:r>
            <a:r>
              <a:rPr lang="hr-HR" sz="2400" dirty="0" smtClean="0"/>
              <a:t>, ponuditi im pomoć u svladavanju prepreka</a:t>
            </a:r>
          </a:p>
          <a:p>
            <a:pPr lvl="0"/>
            <a:r>
              <a:rPr lang="hr-HR" sz="2400" dirty="0" smtClean="0"/>
              <a:t>Poticati učenike da si </a:t>
            </a:r>
            <a:r>
              <a:rPr lang="hr-HR" sz="2400" b="1" dirty="0" smtClean="0"/>
              <a:t>međusobno pomažu</a:t>
            </a:r>
          </a:p>
          <a:p>
            <a:pPr lvl="0"/>
            <a:r>
              <a:rPr lang="hr-HR" sz="2400" dirty="0" smtClean="0"/>
              <a:t>Biti </a:t>
            </a:r>
            <a:r>
              <a:rPr lang="hr-HR" sz="2400" b="1" dirty="0" smtClean="0"/>
              <a:t>optimističan</a:t>
            </a:r>
            <a:r>
              <a:rPr lang="hr-HR" sz="2400" dirty="0" smtClean="0"/>
              <a:t> i poletan- pozitivan izgled je zarazan</a:t>
            </a:r>
          </a:p>
          <a:p>
            <a:pPr lvl="0"/>
            <a:r>
              <a:rPr lang="hr-HR" sz="2400" dirty="0" smtClean="0"/>
              <a:t>Koristiti </a:t>
            </a:r>
            <a:r>
              <a:rPr lang="hr-HR" sz="2400" b="1" dirty="0" smtClean="0"/>
              <a:t>poticajne primjedbe</a:t>
            </a:r>
            <a:r>
              <a:rPr lang="hr-HR" sz="2400" dirty="0" smtClean="0"/>
              <a:t>, kao „napredovao si“,“kako ti mogu pomoći“.</a:t>
            </a:r>
            <a:endParaRPr lang="hr-HR" sz="24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9144000" cy="6858000"/>
          </a:xfrm>
          <a:solidFill>
            <a:srgbClr val="FF0000"/>
          </a:solidFill>
        </p:spPr>
        <p:txBody>
          <a:bodyPr>
            <a:normAutofit/>
          </a:bodyPr>
          <a:lstStyle/>
          <a:p>
            <a:pPr algn="ctr">
              <a:buNone/>
            </a:pPr>
            <a:endParaRPr lang="hr-HR" sz="8000" b="1" dirty="0" smtClean="0"/>
          </a:p>
          <a:p>
            <a:pPr algn="ctr">
              <a:buNone/>
            </a:pPr>
            <a:r>
              <a:rPr lang="hr-HR" sz="8000" b="1" dirty="0" smtClean="0"/>
              <a:t>PREPORUČENE STRATEGIJE</a:t>
            </a:r>
            <a:endParaRPr lang="hr-HR" sz="8000" b="1" dirty="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Naslov 1"/>
          <p:cNvSpPr>
            <a:spLocks noGrp="1"/>
          </p:cNvSpPr>
          <p:nvPr>
            <p:ph type="title"/>
          </p:nvPr>
        </p:nvSpPr>
        <p:spPr/>
        <p:txBody>
          <a:bodyPr>
            <a:normAutofit fontScale="90000"/>
          </a:bodyPr>
          <a:lstStyle/>
          <a:p>
            <a:pPr algn="ctr" eaLnBrk="1" hangingPunct="1"/>
            <a:r>
              <a:rPr lang="hr-HR" b="1" dirty="0" smtClean="0"/>
              <a:t>Kako uspostaviti disciplinu</a:t>
            </a:r>
            <a:br>
              <a:rPr lang="hr-HR" b="1" dirty="0" smtClean="0"/>
            </a:br>
            <a:endParaRPr lang="hr-HR" dirty="0" smtClean="0"/>
          </a:p>
        </p:txBody>
      </p:sp>
      <p:sp>
        <p:nvSpPr>
          <p:cNvPr id="3" name="Rezervirano mjesto sadržaja 2"/>
          <p:cNvSpPr>
            <a:spLocks noGrp="1"/>
          </p:cNvSpPr>
          <p:nvPr>
            <p:ph idx="1"/>
          </p:nvPr>
        </p:nvSpPr>
        <p:spPr/>
        <p:txBody>
          <a:bodyPr/>
          <a:lstStyle/>
          <a:p>
            <a:pPr eaLnBrk="1" hangingPunct="1"/>
            <a:r>
              <a:rPr lang="hr-HR" sz="2800" dirty="0" smtClean="0"/>
              <a:t>Disciplina najčešće ovisi o nastavniku. Jedan te isti razred bit miran kod jednog nastavnika, a izvodit će gluposti kod drugog. </a:t>
            </a:r>
          </a:p>
          <a:p>
            <a:pPr eaLnBrk="1" hangingPunct="1"/>
            <a:r>
              <a:rPr lang="it-IT" sz="2800" dirty="0" err="1" smtClean="0"/>
              <a:t>Kada</a:t>
            </a:r>
            <a:r>
              <a:rPr lang="it-IT" sz="2800" dirty="0" smtClean="0"/>
              <a:t> se </a:t>
            </a:r>
            <a:r>
              <a:rPr lang="it-IT" sz="2800" dirty="0" err="1" smtClean="0"/>
              <a:t>problem</a:t>
            </a:r>
            <a:r>
              <a:rPr lang="it-IT" sz="2800" dirty="0" smtClean="0"/>
              <a:t> </a:t>
            </a:r>
            <a:r>
              <a:rPr lang="it-IT" sz="2800" dirty="0" err="1" smtClean="0"/>
              <a:t>pojavi</a:t>
            </a:r>
            <a:r>
              <a:rPr lang="it-IT" sz="2800" dirty="0" smtClean="0"/>
              <a:t> </a:t>
            </a:r>
            <a:r>
              <a:rPr lang="it-IT" sz="2800" dirty="0" err="1" smtClean="0"/>
              <a:t>treba</a:t>
            </a:r>
            <a:r>
              <a:rPr lang="it-IT" sz="2800" dirty="0" smtClean="0"/>
              <a:t> </a:t>
            </a:r>
            <a:r>
              <a:rPr lang="it-IT" sz="2800" dirty="0" err="1" smtClean="0"/>
              <a:t>ga</a:t>
            </a:r>
            <a:r>
              <a:rPr lang="it-IT" sz="2800" dirty="0" smtClean="0"/>
              <a:t> </a:t>
            </a:r>
            <a:r>
              <a:rPr lang="it-IT" sz="2800" dirty="0" err="1" smtClean="0"/>
              <a:t>riješiti</a:t>
            </a:r>
            <a:r>
              <a:rPr lang="it-IT" sz="2800" dirty="0" smtClean="0"/>
              <a:t> </a:t>
            </a:r>
            <a:r>
              <a:rPr lang="it-IT" sz="2800" dirty="0" err="1" smtClean="0"/>
              <a:t>istovremeno</a:t>
            </a:r>
            <a:r>
              <a:rPr lang="it-IT" sz="2800" dirty="0" smtClean="0"/>
              <a:t> </a:t>
            </a:r>
            <a:r>
              <a:rPr lang="it-IT" sz="2800" dirty="0" err="1" smtClean="0"/>
              <a:t>spriječiti</a:t>
            </a:r>
            <a:r>
              <a:rPr lang="it-IT" sz="2800" dirty="0" smtClean="0"/>
              <a:t> ili </a:t>
            </a:r>
            <a:r>
              <a:rPr lang="it-IT" sz="2800" dirty="0" err="1" smtClean="0"/>
              <a:t>minimalizirati</a:t>
            </a:r>
            <a:r>
              <a:rPr lang="it-IT" sz="2800" dirty="0" smtClean="0"/>
              <a:t>.</a:t>
            </a:r>
          </a:p>
          <a:p>
            <a:pPr eaLnBrk="1" hangingPunct="1">
              <a:buNone/>
            </a:pPr>
            <a:endParaRPr lang="hr-HR"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Naslov 1"/>
          <p:cNvSpPr>
            <a:spLocks noGrp="1"/>
          </p:cNvSpPr>
          <p:nvPr>
            <p:ph type="title"/>
          </p:nvPr>
        </p:nvSpPr>
        <p:spPr/>
        <p:txBody>
          <a:bodyPr>
            <a:normAutofit fontScale="90000"/>
          </a:bodyPr>
          <a:lstStyle/>
          <a:p>
            <a:pPr algn="ctr" eaLnBrk="1" hangingPunct="1"/>
            <a:r>
              <a:rPr lang="hr-HR" b="1" dirty="0" smtClean="0"/>
              <a:t>Što kada se problem već dogodi?</a:t>
            </a:r>
            <a:br>
              <a:rPr lang="hr-HR" b="1" dirty="0" smtClean="0"/>
            </a:br>
            <a:endParaRPr lang="hr-HR" dirty="0" smtClean="0"/>
          </a:p>
        </p:txBody>
      </p:sp>
      <p:sp>
        <p:nvSpPr>
          <p:cNvPr id="3" name="Rezervirano mjesto sadržaja 2"/>
          <p:cNvSpPr>
            <a:spLocks noGrp="1"/>
          </p:cNvSpPr>
          <p:nvPr>
            <p:ph idx="1"/>
          </p:nvPr>
        </p:nvSpPr>
        <p:spPr>
          <a:xfrm>
            <a:off x="381000" y="1905000"/>
            <a:ext cx="8464550" cy="4191000"/>
          </a:xfrm>
        </p:spPr>
        <p:txBody>
          <a:bodyPr/>
          <a:lstStyle/>
          <a:p>
            <a:pPr eaLnBrk="1" hangingPunct="1">
              <a:buNone/>
            </a:pPr>
            <a:r>
              <a:rPr lang="hr-HR" sz="2800" dirty="0" smtClean="0"/>
              <a:t>Dobro je pokušati riješiti problem:</a:t>
            </a:r>
          </a:p>
          <a:p>
            <a:pPr eaLnBrk="1" hangingPunct="1">
              <a:buFont typeface="Wingdings" pitchFamily="2" charset="2"/>
              <a:buNone/>
            </a:pPr>
            <a:r>
              <a:rPr lang="hr-HR" sz="2800" dirty="0" smtClean="0"/>
              <a:t>	•Priznati postojanje problema i u tome postići slaganje</a:t>
            </a:r>
          </a:p>
          <a:p>
            <a:pPr eaLnBrk="1" hangingPunct="1">
              <a:buFont typeface="Wingdings" pitchFamily="2" charset="2"/>
              <a:buNone/>
            </a:pPr>
            <a:r>
              <a:rPr lang="pl-PL" sz="2800" dirty="0" smtClean="0"/>
              <a:t>	•Jasno definirati što je problem s obje strane</a:t>
            </a:r>
          </a:p>
          <a:p>
            <a:pPr eaLnBrk="1" hangingPunct="1">
              <a:buFont typeface="Wingdings" pitchFamily="2" charset="2"/>
              <a:buNone/>
            </a:pPr>
            <a:r>
              <a:rPr lang="hr-HR" sz="2800" dirty="0" smtClean="0"/>
              <a:t>	•Koristiti diskusiju za moguća rješenja u čemu svi sudjeluju</a:t>
            </a:r>
          </a:p>
          <a:p>
            <a:pPr eaLnBrk="1" hangingPunct="1">
              <a:buFont typeface="Wingdings" pitchFamily="2" charset="2"/>
              <a:buNone/>
            </a:pPr>
            <a:r>
              <a:rPr lang="hr-HR" sz="2800" dirty="0" smtClean="0"/>
              <a:t>	•Utvrditi detalje i napraviti plan rješavanja</a:t>
            </a:r>
          </a:p>
          <a:p>
            <a:pPr eaLnBrk="1" hangingPunct="1">
              <a:buFont typeface="Wingdings" pitchFamily="2" charset="2"/>
              <a:buNone/>
            </a:pPr>
            <a:r>
              <a:rPr lang="hr-HR" sz="2800" dirty="0" smtClean="0"/>
              <a:t>	•Nakon nekog vremena evaluacija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algn="ctr" eaLnBrk="1" hangingPunct="1">
              <a:defRPr/>
            </a:pPr>
            <a:r>
              <a:rPr lang="hr-HR" dirty="0" smtClean="0"/>
              <a:t>Ali, oni i dalje ne slušaju</a:t>
            </a:r>
            <a:r>
              <a:rPr lang="en-US" dirty="0" smtClean="0"/>
              <a:t>!</a:t>
            </a:r>
          </a:p>
        </p:txBody>
      </p:sp>
      <p:sp>
        <p:nvSpPr>
          <p:cNvPr id="44035" name="Rectangle 3"/>
          <p:cNvSpPr>
            <a:spLocks noGrp="1" noChangeArrowheads="1"/>
          </p:cNvSpPr>
          <p:nvPr>
            <p:ph type="body" idx="4294967295"/>
          </p:nvPr>
        </p:nvSpPr>
        <p:spPr/>
        <p:txBody>
          <a:bodyPr/>
          <a:lstStyle/>
          <a:p>
            <a:pPr eaLnBrk="1" hangingPunct="1">
              <a:lnSpc>
                <a:spcPct val="90000"/>
              </a:lnSpc>
              <a:buNone/>
              <a:defRPr/>
            </a:pPr>
            <a:r>
              <a:rPr lang="hr-HR" sz="2400" dirty="0" smtClean="0"/>
              <a:t>Postavite sebi nekoliko pitanje prije nego idete dalje: </a:t>
            </a:r>
            <a:endParaRPr lang="en-US" sz="2400" dirty="0" smtClean="0"/>
          </a:p>
          <a:p>
            <a:pPr eaLnBrk="1" hangingPunct="1">
              <a:lnSpc>
                <a:spcPct val="90000"/>
              </a:lnSpc>
              <a:defRPr/>
            </a:pPr>
            <a:r>
              <a:rPr lang="hr-HR" sz="2400" dirty="0" smtClean="0"/>
              <a:t>Tretira li vaš stil upravljanja učenike s dignitetom i respektom</a:t>
            </a:r>
            <a:r>
              <a:rPr lang="en-US" sz="2400" dirty="0" smtClean="0"/>
              <a:t>?</a:t>
            </a:r>
          </a:p>
          <a:p>
            <a:pPr eaLnBrk="1" hangingPunct="1">
              <a:lnSpc>
                <a:spcPct val="90000"/>
              </a:lnSpc>
              <a:defRPr/>
            </a:pPr>
            <a:r>
              <a:rPr lang="hr-HR" sz="2400" dirty="0" smtClean="0"/>
              <a:t>Jesu li učenici svjesni vašeg stila upravljanja</a:t>
            </a:r>
            <a:r>
              <a:rPr lang="en-US" sz="2400" dirty="0" smtClean="0"/>
              <a:t>?</a:t>
            </a:r>
          </a:p>
          <a:p>
            <a:pPr eaLnBrk="1" hangingPunct="1">
              <a:lnSpc>
                <a:spcPct val="90000"/>
              </a:lnSpc>
              <a:defRPr/>
            </a:pPr>
            <a:r>
              <a:rPr lang="hr-HR" sz="2400" dirty="0" smtClean="0"/>
              <a:t>Je li vaš stil upravljanja usmjeren podučavanju a ne kažnjavanju</a:t>
            </a:r>
            <a:r>
              <a:rPr lang="en-US" sz="2400" dirty="0" smtClean="0"/>
              <a:t>?</a:t>
            </a:r>
          </a:p>
          <a:p>
            <a:pPr eaLnBrk="1" hangingPunct="1">
              <a:lnSpc>
                <a:spcPct val="90000"/>
              </a:lnSpc>
              <a:defRPr/>
            </a:pPr>
            <a:r>
              <a:rPr lang="hr-HR" sz="2400" dirty="0" smtClean="0"/>
              <a:t>Jeste li analizirali </a:t>
            </a:r>
            <a:r>
              <a:rPr lang="hr-HR" sz="2400" dirty="0" err="1" smtClean="0"/>
              <a:t>okolinske</a:t>
            </a:r>
            <a:r>
              <a:rPr lang="hr-HR" sz="2400" dirty="0" smtClean="0"/>
              <a:t> čimbenike djece koji se stalno loše ponašaju</a:t>
            </a:r>
            <a:r>
              <a:rPr lang="en-US" sz="2400" dirty="0" smtClean="0"/>
              <a:t>?</a:t>
            </a:r>
          </a:p>
          <a:p>
            <a:pPr eaLnBrk="1" hangingPunct="1">
              <a:lnSpc>
                <a:spcPct val="90000"/>
              </a:lnSpc>
              <a:defRPr/>
            </a:pPr>
            <a:r>
              <a:rPr lang="hr-HR" sz="2400" dirty="0" smtClean="0"/>
              <a:t>Znate li vaše ‘slabe točke’? </a:t>
            </a:r>
            <a:endParaRPr lang="en-US" sz="24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fade">
                                      <p:cBhvr>
                                        <p:cTn id="7" dur="768" decel="100000"/>
                                        <p:tgtEl>
                                          <p:spTgt spid="44034"/>
                                        </p:tgtEl>
                                      </p:cBhvr>
                                    </p:animEffect>
                                    <p:animScale>
                                      <p:cBhvr>
                                        <p:cTn id="8" dur="768" decel="100000"/>
                                        <p:tgtEl>
                                          <p:spTgt spid="44034"/>
                                        </p:tgtEl>
                                      </p:cBhvr>
                                      <p:from x="10000" y="10000"/>
                                      <p:to x="200000" y="450000"/>
                                    </p:animScale>
                                    <p:animScale>
                                      <p:cBhvr>
                                        <p:cTn id="9" dur="1230" accel="100000" fill="hold">
                                          <p:stCondLst>
                                            <p:cond delay="768"/>
                                          </p:stCondLst>
                                        </p:cTn>
                                        <p:tgtEl>
                                          <p:spTgt spid="44034"/>
                                        </p:tgtEl>
                                      </p:cBhvr>
                                      <p:from x="200000" y="450000"/>
                                      <p:to x="100000" y="100000"/>
                                    </p:animScale>
                                    <p:set>
                                      <p:cBhvr>
                                        <p:cTn id="10" dur="768" fill="hold"/>
                                        <p:tgtEl>
                                          <p:spTgt spid="44034"/>
                                        </p:tgtEl>
                                        <p:attrNameLst>
                                          <p:attrName>ppt_x</p:attrName>
                                        </p:attrNameLst>
                                      </p:cBhvr>
                                      <p:to>
                                        <p:strVal val="(0.5)"/>
                                      </p:to>
                                    </p:set>
                                    <p:anim from="(0.5)" to="(#ppt_x)" calcmode="lin" valueType="num">
                                      <p:cBhvr>
                                        <p:cTn id="11" dur="1230" accel="100000" fill="hold">
                                          <p:stCondLst>
                                            <p:cond delay="768"/>
                                          </p:stCondLst>
                                        </p:cTn>
                                        <p:tgtEl>
                                          <p:spTgt spid="44034"/>
                                        </p:tgtEl>
                                        <p:attrNameLst>
                                          <p:attrName>ppt_x</p:attrName>
                                        </p:attrNameLst>
                                      </p:cBhvr>
                                    </p:anim>
                                    <p:set>
                                      <p:cBhvr>
                                        <p:cTn id="12" dur="768" fill="hold"/>
                                        <p:tgtEl>
                                          <p:spTgt spid="44034"/>
                                        </p:tgtEl>
                                        <p:attrNameLst>
                                          <p:attrName>ppt_y</p:attrName>
                                        </p:attrNameLst>
                                      </p:cBhvr>
                                      <p:to>
                                        <p:strVal val="(#ppt_y+0.4)"/>
                                      </p:to>
                                    </p:set>
                                    <p:anim from="(#ppt_y+0.4)" to="(#ppt_y)" calcmode="lin" valueType="num">
                                      <p:cBhvr>
                                        <p:cTn id="13" dur="1230" accel="100000" fill="hold">
                                          <p:stCondLst>
                                            <p:cond delay="768"/>
                                          </p:stCondLst>
                                        </p:cTn>
                                        <p:tgtEl>
                                          <p:spTgt spid="44034"/>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44035">
                                            <p:txEl>
                                              <p:pRg st="0" end="0"/>
                                            </p:txEl>
                                          </p:spTgt>
                                        </p:tgtEl>
                                        <p:attrNameLst>
                                          <p:attrName>style.visibility</p:attrName>
                                        </p:attrNameLst>
                                      </p:cBhvr>
                                      <p:to>
                                        <p:strVal val="visible"/>
                                      </p:to>
                                    </p:set>
                                    <p:anim calcmode="lin" valueType="num">
                                      <p:cBhvr>
                                        <p:cTn id="18" dur="500" fill="hold"/>
                                        <p:tgtEl>
                                          <p:spTgt spid="4403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4035">
                                            <p:txEl>
                                              <p:pRg st="0" end="0"/>
                                            </p:txEl>
                                          </p:spTgt>
                                        </p:tgtEl>
                                        <p:attrNameLst>
                                          <p:attrName>ppt_h</p:attrName>
                                        </p:attrNameLst>
                                      </p:cBhvr>
                                      <p:tavLst>
                                        <p:tav tm="0">
                                          <p:val>
                                            <p:fltVal val="0"/>
                                          </p:val>
                                        </p:tav>
                                        <p:tav tm="100000">
                                          <p:val>
                                            <p:strVal val="#ppt_h"/>
                                          </p:val>
                                        </p:tav>
                                      </p:tavLst>
                                    </p:anim>
                                    <p:animEffect transition="in" filter="fade">
                                      <p:cBhvr>
                                        <p:cTn id="20" dur="500"/>
                                        <p:tgtEl>
                                          <p:spTgt spid="44035">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44035">
                                            <p:txEl>
                                              <p:pRg st="1" end="1"/>
                                            </p:txEl>
                                          </p:spTgt>
                                        </p:tgtEl>
                                        <p:attrNameLst>
                                          <p:attrName>style.visibility</p:attrName>
                                        </p:attrNameLst>
                                      </p:cBhvr>
                                      <p:to>
                                        <p:strVal val="visible"/>
                                      </p:to>
                                    </p:set>
                                    <p:anim calcmode="lin" valueType="num">
                                      <p:cBhvr>
                                        <p:cTn id="25" dur="500" fill="hold"/>
                                        <p:tgtEl>
                                          <p:spTgt spid="44035">
                                            <p:txEl>
                                              <p:pRg st="1" end="1"/>
                                            </p:txEl>
                                          </p:spTgt>
                                        </p:tgtEl>
                                        <p:attrNameLst>
                                          <p:attrName>ppt_w</p:attrName>
                                        </p:attrNameLst>
                                      </p:cBhvr>
                                      <p:tavLst>
                                        <p:tav tm="0">
                                          <p:val>
                                            <p:fltVal val="0"/>
                                          </p:val>
                                        </p:tav>
                                        <p:tav tm="100000">
                                          <p:val>
                                            <p:strVal val="#ppt_w"/>
                                          </p:val>
                                        </p:tav>
                                      </p:tavLst>
                                    </p:anim>
                                    <p:anim calcmode="lin" valueType="num">
                                      <p:cBhvr>
                                        <p:cTn id="26" dur="500" fill="hold"/>
                                        <p:tgtEl>
                                          <p:spTgt spid="44035">
                                            <p:txEl>
                                              <p:pRg st="1" end="1"/>
                                            </p:txEl>
                                          </p:spTgt>
                                        </p:tgtEl>
                                        <p:attrNameLst>
                                          <p:attrName>ppt_h</p:attrName>
                                        </p:attrNameLst>
                                      </p:cBhvr>
                                      <p:tavLst>
                                        <p:tav tm="0">
                                          <p:val>
                                            <p:fltVal val="0"/>
                                          </p:val>
                                        </p:tav>
                                        <p:tav tm="100000">
                                          <p:val>
                                            <p:strVal val="#ppt_h"/>
                                          </p:val>
                                        </p:tav>
                                      </p:tavLst>
                                    </p:anim>
                                    <p:animEffect transition="in" filter="fade">
                                      <p:cBhvr>
                                        <p:cTn id="27" dur="500"/>
                                        <p:tgtEl>
                                          <p:spTgt spid="44035">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0" fill="hold" grpId="0" nodeType="clickEffect">
                                  <p:stCondLst>
                                    <p:cond delay="0"/>
                                  </p:stCondLst>
                                  <p:childTnLst>
                                    <p:set>
                                      <p:cBhvr>
                                        <p:cTn id="31" dur="1" fill="hold">
                                          <p:stCondLst>
                                            <p:cond delay="0"/>
                                          </p:stCondLst>
                                        </p:cTn>
                                        <p:tgtEl>
                                          <p:spTgt spid="44035">
                                            <p:txEl>
                                              <p:pRg st="2" end="2"/>
                                            </p:txEl>
                                          </p:spTgt>
                                        </p:tgtEl>
                                        <p:attrNameLst>
                                          <p:attrName>style.visibility</p:attrName>
                                        </p:attrNameLst>
                                      </p:cBhvr>
                                      <p:to>
                                        <p:strVal val="visible"/>
                                      </p:to>
                                    </p:set>
                                    <p:anim calcmode="lin" valueType="num">
                                      <p:cBhvr>
                                        <p:cTn id="32" dur="500" fill="hold"/>
                                        <p:tgtEl>
                                          <p:spTgt spid="44035">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44035">
                                            <p:txEl>
                                              <p:pRg st="2" end="2"/>
                                            </p:txEl>
                                          </p:spTgt>
                                        </p:tgtEl>
                                        <p:attrNameLst>
                                          <p:attrName>ppt_h</p:attrName>
                                        </p:attrNameLst>
                                      </p:cBhvr>
                                      <p:tavLst>
                                        <p:tav tm="0">
                                          <p:val>
                                            <p:fltVal val="0"/>
                                          </p:val>
                                        </p:tav>
                                        <p:tav tm="100000">
                                          <p:val>
                                            <p:strVal val="#ppt_h"/>
                                          </p:val>
                                        </p:tav>
                                      </p:tavLst>
                                    </p:anim>
                                    <p:animEffect transition="in" filter="fade">
                                      <p:cBhvr>
                                        <p:cTn id="34" dur="500"/>
                                        <p:tgtEl>
                                          <p:spTgt spid="44035">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0" fill="hold" grpId="0" nodeType="clickEffect">
                                  <p:stCondLst>
                                    <p:cond delay="0"/>
                                  </p:stCondLst>
                                  <p:childTnLst>
                                    <p:set>
                                      <p:cBhvr>
                                        <p:cTn id="38" dur="1" fill="hold">
                                          <p:stCondLst>
                                            <p:cond delay="0"/>
                                          </p:stCondLst>
                                        </p:cTn>
                                        <p:tgtEl>
                                          <p:spTgt spid="44035">
                                            <p:txEl>
                                              <p:pRg st="3" end="3"/>
                                            </p:txEl>
                                          </p:spTgt>
                                        </p:tgtEl>
                                        <p:attrNameLst>
                                          <p:attrName>style.visibility</p:attrName>
                                        </p:attrNameLst>
                                      </p:cBhvr>
                                      <p:to>
                                        <p:strVal val="visible"/>
                                      </p:to>
                                    </p:set>
                                    <p:anim calcmode="lin" valueType="num">
                                      <p:cBhvr>
                                        <p:cTn id="39" dur="500" fill="hold"/>
                                        <p:tgtEl>
                                          <p:spTgt spid="44035">
                                            <p:txEl>
                                              <p:pRg st="3" end="3"/>
                                            </p:txEl>
                                          </p:spTgt>
                                        </p:tgtEl>
                                        <p:attrNameLst>
                                          <p:attrName>ppt_w</p:attrName>
                                        </p:attrNameLst>
                                      </p:cBhvr>
                                      <p:tavLst>
                                        <p:tav tm="0">
                                          <p:val>
                                            <p:fltVal val="0"/>
                                          </p:val>
                                        </p:tav>
                                        <p:tav tm="100000">
                                          <p:val>
                                            <p:strVal val="#ppt_w"/>
                                          </p:val>
                                        </p:tav>
                                      </p:tavLst>
                                    </p:anim>
                                    <p:anim calcmode="lin" valueType="num">
                                      <p:cBhvr>
                                        <p:cTn id="40" dur="500" fill="hold"/>
                                        <p:tgtEl>
                                          <p:spTgt spid="44035">
                                            <p:txEl>
                                              <p:pRg st="3" end="3"/>
                                            </p:txEl>
                                          </p:spTgt>
                                        </p:tgtEl>
                                        <p:attrNameLst>
                                          <p:attrName>ppt_h</p:attrName>
                                        </p:attrNameLst>
                                      </p:cBhvr>
                                      <p:tavLst>
                                        <p:tav tm="0">
                                          <p:val>
                                            <p:fltVal val="0"/>
                                          </p:val>
                                        </p:tav>
                                        <p:tav tm="100000">
                                          <p:val>
                                            <p:strVal val="#ppt_h"/>
                                          </p:val>
                                        </p:tav>
                                      </p:tavLst>
                                    </p:anim>
                                    <p:animEffect transition="in" filter="fade">
                                      <p:cBhvr>
                                        <p:cTn id="41" dur="500"/>
                                        <p:tgtEl>
                                          <p:spTgt spid="44035">
                                            <p:txEl>
                                              <p:pRg st="3" end="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53" presetClass="entr" presetSubtype="0" fill="hold" grpId="0" nodeType="clickEffect">
                                  <p:stCondLst>
                                    <p:cond delay="0"/>
                                  </p:stCondLst>
                                  <p:childTnLst>
                                    <p:set>
                                      <p:cBhvr>
                                        <p:cTn id="45" dur="1" fill="hold">
                                          <p:stCondLst>
                                            <p:cond delay="0"/>
                                          </p:stCondLst>
                                        </p:cTn>
                                        <p:tgtEl>
                                          <p:spTgt spid="44035">
                                            <p:txEl>
                                              <p:pRg st="4" end="4"/>
                                            </p:txEl>
                                          </p:spTgt>
                                        </p:tgtEl>
                                        <p:attrNameLst>
                                          <p:attrName>style.visibility</p:attrName>
                                        </p:attrNameLst>
                                      </p:cBhvr>
                                      <p:to>
                                        <p:strVal val="visible"/>
                                      </p:to>
                                    </p:set>
                                    <p:anim calcmode="lin" valueType="num">
                                      <p:cBhvr>
                                        <p:cTn id="46" dur="500" fill="hold"/>
                                        <p:tgtEl>
                                          <p:spTgt spid="44035">
                                            <p:txEl>
                                              <p:pRg st="4" end="4"/>
                                            </p:txEl>
                                          </p:spTgt>
                                        </p:tgtEl>
                                        <p:attrNameLst>
                                          <p:attrName>ppt_w</p:attrName>
                                        </p:attrNameLst>
                                      </p:cBhvr>
                                      <p:tavLst>
                                        <p:tav tm="0">
                                          <p:val>
                                            <p:fltVal val="0"/>
                                          </p:val>
                                        </p:tav>
                                        <p:tav tm="100000">
                                          <p:val>
                                            <p:strVal val="#ppt_w"/>
                                          </p:val>
                                        </p:tav>
                                      </p:tavLst>
                                    </p:anim>
                                    <p:anim calcmode="lin" valueType="num">
                                      <p:cBhvr>
                                        <p:cTn id="47" dur="500" fill="hold"/>
                                        <p:tgtEl>
                                          <p:spTgt spid="44035">
                                            <p:txEl>
                                              <p:pRg st="4" end="4"/>
                                            </p:txEl>
                                          </p:spTgt>
                                        </p:tgtEl>
                                        <p:attrNameLst>
                                          <p:attrName>ppt_h</p:attrName>
                                        </p:attrNameLst>
                                      </p:cBhvr>
                                      <p:tavLst>
                                        <p:tav tm="0">
                                          <p:val>
                                            <p:fltVal val="0"/>
                                          </p:val>
                                        </p:tav>
                                        <p:tav tm="100000">
                                          <p:val>
                                            <p:strVal val="#ppt_h"/>
                                          </p:val>
                                        </p:tav>
                                      </p:tavLst>
                                    </p:anim>
                                    <p:animEffect transition="in" filter="fade">
                                      <p:cBhvr>
                                        <p:cTn id="48" dur="500"/>
                                        <p:tgtEl>
                                          <p:spTgt spid="44035">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0" fill="hold" grpId="0" nodeType="clickEffect">
                                  <p:stCondLst>
                                    <p:cond delay="0"/>
                                  </p:stCondLst>
                                  <p:childTnLst>
                                    <p:set>
                                      <p:cBhvr>
                                        <p:cTn id="52" dur="1" fill="hold">
                                          <p:stCondLst>
                                            <p:cond delay="0"/>
                                          </p:stCondLst>
                                        </p:cTn>
                                        <p:tgtEl>
                                          <p:spTgt spid="44035">
                                            <p:txEl>
                                              <p:pRg st="5" end="5"/>
                                            </p:txEl>
                                          </p:spTgt>
                                        </p:tgtEl>
                                        <p:attrNameLst>
                                          <p:attrName>style.visibility</p:attrName>
                                        </p:attrNameLst>
                                      </p:cBhvr>
                                      <p:to>
                                        <p:strVal val="visible"/>
                                      </p:to>
                                    </p:set>
                                    <p:anim calcmode="lin" valueType="num">
                                      <p:cBhvr>
                                        <p:cTn id="53" dur="500" fill="hold"/>
                                        <p:tgtEl>
                                          <p:spTgt spid="44035">
                                            <p:txEl>
                                              <p:pRg st="5" end="5"/>
                                            </p:txEl>
                                          </p:spTgt>
                                        </p:tgtEl>
                                        <p:attrNameLst>
                                          <p:attrName>ppt_w</p:attrName>
                                        </p:attrNameLst>
                                      </p:cBhvr>
                                      <p:tavLst>
                                        <p:tav tm="0">
                                          <p:val>
                                            <p:fltVal val="0"/>
                                          </p:val>
                                        </p:tav>
                                        <p:tav tm="100000">
                                          <p:val>
                                            <p:strVal val="#ppt_w"/>
                                          </p:val>
                                        </p:tav>
                                      </p:tavLst>
                                    </p:anim>
                                    <p:anim calcmode="lin" valueType="num">
                                      <p:cBhvr>
                                        <p:cTn id="54" dur="500" fill="hold"/>
                                        <p:tgtEl>
                                          <p:spTgt spid="44035">
                                            <p:txEl>
                                              <p:pRg st="5" end="5"/>
                                            </p:txEl>
                                          </p:spTgt>
                                        </p:tgtEl>
                                        <p:attrNameLst>
                                          <p:attrName>ppt_h</p:attrName>
                                        </p:attrNameLst>
                                      </p:cBhvr>
                                      <p:tavLst>
                                        <p:tav tm="0">
                                          <p:val>
                                            <p:fltVal val="0"/>
                                          </p:val>
                                        </p:tav>
                                        <p:tav tm="100000">
                                          <p:val>
                                            <p:strVal val="#ppt_h"/>
                                          </p:val>
                                        </p:tav>
                                      </p:tavLst>
                                    </p:anim>
                                    <p:animEffect transition="in" filter="fade">
                                      <p:cBhvr>
                                        <p:cTn id="55" dur="500"/>
                                        <p:tgtEl>
                                          <p:spTgt spid="440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57"/>
          <p:cNvSpPr>
            <a:spLocks noGrp="1" noChangeArrowheads="1"/>
          </p:cNvSpPr>
          <p:nvPr>
            <p:ph type="title"/>
          </p:nvPr>
        </p:nvSpPr>
        <p:spPr>
          <a:solidFill>
            <a:schemeClr val="tx1"/>
          </a:solidFill>
        </p:spPr>
        <p:txBody>
          <a:bodyPr>
            <a:normAutofit fontScale="90000"/>
          </a:bodyPr>
          <a:lstStyle/>
          <a:p>
            <a:pPr algn="ctr" eaLnBrk="1" fontAlgn="auto" hangingPunct="1">
              <a:spcAft>
                <a:spcPts val="0"/>
              </a:spcAft>
              <a:defRPr/>
            </a:pPr>
            <a:r>
              <a:rPr lang="hr-HR" sz="3200" b="1" dirty="0" smtClean="0">
                <a:solidFill>
                  <a:schemeClr val="accent3">
                    <a:shade val="75000"/>
                  </a:schemeClr>
                </a:solidFill>
              </a:rPr>
              <a:t/>
            </a:r>
            <a:br>
              <a:rPr lang="hr-HR" sz="3200" b="1" dirty="0" smtClean="0">
                <a:solidFill>
                  <a:schemeClr val="accent3">
                    <a:shade val="75000"/>
                  </a:schemeClr>
                </a:solidFill>
              </a:rPr>
            </a:br>
            <a:r>
              <a:rPr lang="hr-HR" sz="3200" dirty="0" smtClean="0">
                <a:solidFill>
                  <a:schemeClr val="accent3">
                    <a:shade val="75000"/>
                  </a:schemeClr>
                </a:solidFill>
              </a:rPr>
              <a:t>Načelo </a:t>
            </a:r>
            <a:r>
              <a:rPr lang="hr-HR" sz="3200" dirty="0" smtClean="0">
                <a:solidFill>
                  <a:srgbClr val="00B050"/>
                </a:solidFill>
              </a:rPr>
              <a:t>najmanje intervencije </a:t>
            </a:r>
            <a:r>
              <a:rPr lang="hr-HR" sz="3200" dirty="0" smtClean="0">
                <a:solidFill>
                  <a:schemeClr val="accent3">
                    <a:shade val="75000"/>
                  </a:schemeClr>
                </a:solidFill>
              </a:rPr>
              <a:t>u upravljanju razredom </a:t>
            </a:r>
            <a:br>
              <a:rPr lang="hr-HR" sz="3200" dirty="0" smtClean="0">
                <a:solidFill>
                  <a:schemeClr val="accent3">
                    <a:shade val="75000"/>
                  </a:schemeClr>
                </a:solidFill>
              </a:rPr>
            </a:br>
            <a:r>
              <a:rPr lang="hr-HR" sz="2200" dirty="0" smtClean="0">
                <a:solidFill>
                  <a:schemeClr val="accent3">
                    <a:shade val="75000"/>
                  </a:schemeClr>
                </a:solidFill>
              </a:rPr>
              <a:t>(</a:t>
            </a:r>
            <a:r>
              <a:rPr lang="hr-HR" sz="2200" dirty="0" err="1" smtClean="0">
                <a:solidFill>
                  <a:schemeClr val="accent3">
                    <a:shade val="75000"/>
                  </a:schemeClr>
                </a:solidFill>
              </a:rPr>
              <a:t>Wolfgang</a:t>
            </a:r>
            <a:r>
              <a:rPr lang="hr-HR" sz="2200" dirty="0" smtClean="0">
                <a:solidFill>
                  <a:schemeClr val="accent3">
                    <a:shade val="75000"/>
                  </a:schemeClr>
                </a:solidFill>
              </a:rPr>
              <a:t>, 1995)</a:t>
            </a:r>
            <a:br>
              <a:rPr lang="hr-HR" sz="2200" dirty="0" smtClean="0">
                <a:solidFill>
                  <a:schemeClr val="accent3">
                    <a:shade val="75000"/>
                  </a:schemeClr>
                </a:solidFill>
              </a:rPr>
            </a:br>
            <a:endParaRPr lang="sr-Latn-CS" sz="2200" dirty="0" smtClean="0">
              <a:solidFill>
                <a:schemeClr val="accent3">
                  <a:shade val="75000"/>
                </a:schemeClr>
              </a:solidFill>
            </a:endParaRPr>
          </a:p>
        </p:txBody>
      </p:sp>
      <p:sp>
        <p:nvSpPr>
          <p:cNvPr id="43011" name="Rectangle 4"/>
          <p:cNvSpPr>
            <a:spLocks noChangeArrowheads="1"/>
          </p:cNvSpPr>
          <p:nvPr/>
        </p:nvSpPr>
        <p:spPr bwMode="auto">
          <a:xfrm>
            <a:off x="457200" y="1600200"/>
            <a:ext cx="925513" cy="417513"/>
          </a:xfrm>
          <a:prstGeom prst="rect">
            <a:avLst/>
          </a:prstGeom>
          <a:noFill/>
          <a:ln w="9525">
            <a:noFill/>
            <a:miter lim="800000"/>
            <a:headEnd/>
            <a:tailEnd/>
          </a:ln>
        </p:spPr>
        <p:txBody>
          <a:bodyPr/>
          <a:lstStyle/>
          <a:p>
            <a:pPr marL="342900" indent="-342900" algn="just"/>
            <a:r>
              <a:rPr lang="hr-HR" sz="1400" b="1" dirty="0">
                <a:solidFill>
                  <a:schemeClr val="accent4">
                    <a:lumMod val="10000"/>
                  </a:schemeClr>
                </a:solidFill>
                <a:latin typeface="Times New Roman" pitchFamily="18" charset="0"/>
                <a:ea typeface="Times New Roman" pitchFamily="18" charset="0"/>
                <a:cs typeface="Tahoma" pitchFamily="34" charset="0"/>
              </a:rPr>
              <a:t>KORAK</a:t>
            </a:r>
            <a:endParaRPr lang="hr-HR" sz="1400" dirty="0">
              <a:solidFill>
                <a:schemeClr val="accent4">
                  <a:lumMod val="10000"/>
                </a:schemeClr>
              </a:solidFill>
              <a:latin typeface="Times New Roman" pitchFamily="18" charset="0"/>
              <a:ea typeface="Times New Roman" pitchFamily="18" charset="0"/>
              <a:cs typeface="Tahoma" pitchFamily="34" charset="0"/>
            </a:endParaRPr>
          </a:p>
        </p:txBody>
      </p:sp>
      <p:sp>
        <p:nvSpPr>
          <p:cNvPr id="43012" name="Rectangle 5"/>
          <p:cNvSpPr>
            <a:spLocks noChangeArrowheads="1"/>
          </p:cNvSpPr>
          <p:nvPr/>
        </p:nvSpPr>
        <p:spPr bwMode="auto">
          <a:xfrm>
            <a:off x="1382713" y="1600200"/>
            <a:ext cx="2813050" cy="417513"/>
          </a:xfrm>
          <a:prstGeom prst="rect">
            <a:avLst/>
          </a:prstGeom>
          <a:noFill/>
          <a:ln w="9525">
            <a:noFill/>
            <a:miter lim="800000"/>
            <a:headEnd/>
            <a:tailEnd/>
          </a:ln>
        </p:spPr>
        <p:txBody>
          <a:bodyPr/>
          <a:lstStyle/>
          <a:p>
            <a:pPr marL="342900" indent="-342900" algn="ctr"/>
            <a:r>
              <a:rPr lang="hr-HR" sz="2000" b="1" dirty="0">
                <a:solidFill>
                  <a:schemeClr val="accent4">
                    <a:lumMod val="10000"/>
                  </a:schemeClr>
                </a:solidFill>
                <a:latin typeface="Times New Roman" pitchFamily="18" charset="0"/>
                <a:ea typeface="Times New Roman" pitchFamily="18" charset="0"/>
                <a:cs typeface="Tahoma" pitchFamily="34" charset="0"/>
              </a:rPr>
              <a:t>POSTUPAK</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43013" name="Rectangle 6"/>
          <p:cNvSpPr>
            <a:spLocks noChangeArrowheads="1"/>
          </p:cNvSpPr>
          <p:nvPr/>
        </p:nvSpPr>
        <p:spPr bwMode="auto">
          <a:xfrm>
            <a:off x="4195763" y="1600200"/>
            <a:ext cx="4491037" cy="417513"/>
          </a:xfrm>
          <a:prstGeom prst="rect">
            <a:avLst/>
          </a:prstGeom>
          <a:noFill/>
          <a:ln w="9525">
            <a:noFill/>
            <a:miter lim="800000"/>
            <a:headEnd/>
            <a:tailEnd/>
          </a:ln>
        </p:spPr>
        <p:txBody>
          <a:bodyPr/>
          <a:lstStyle/>
          <a:p>
            <a:pPr marL="342900" indent="-342900" algn="ctr"/>
            <a:r>
              <a:rPr lang="hr-HR" sz="2000" b="1" dirty="0">
                <a:solidFill>
                  <a:schemeClr val="accent4">
                    <a:lumMod val="10000"/>
                  </a:schemeClr>
                </a:solidFill>
                <a:latin typeface="Times New Roman" pitchFamily="18" charset="0"/>
                <a:ea typeface="Times New Roman" pitchFamily="18" charset="0"/>
                <a:cs typeface="Tahoma" pitchFamily="34" charset="0"/>
              </a:rPr>
              <a:t>PRIMJER</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5" name="Rectangle 7"/>
          <p:cNvSpPr>
            <a:spLocks noChangeArrowheads="1"/>
          </p:cNvSpPr>
          <p:nvPr/>
        </p:nvSpPr>
        <p:spPr bwMode="auto">
          <a:xfrm>
            <a:off x="457200" y="2017713"/>
            <a:ext cx="925513" cy="587375"/>
          </a:xfrm>
          <a:prstGeom prst="rect">
            <a:avLst/>
          </a:prstGeom>
          <a:noFill/>
          <a:ln w="9525">
            <a:noFill/>
            <a:miter lim="800000"/>
            <a:headEnd/>
            <a:tailEnd/>
          </a:ln>
        </p:spPr>
        <p:txBody>
          <a:bodyPr/>
          <a:lstStyle/>
          <a:p>
            <a:pPr marL="342900" indent="-342900" algn="ctr"/>
            <a:r>
              <a:rPr lang="hr-HR" sz="2000" b="1" dirty="0">
                <a:solidFill>
                  <a:schemeClr val="accent4">
                    <a:lumMod val="10000"/>
                  </a:schemeClr>
                </a:solidFill>
                <a:latin typeface="Times New Roman" pitchFamily="18" charset="0"/>
                <a:ea typeface="Times New Roman" pitchFamily="18" charset="0"/>
                <a:cs typeface="Tahoma" pitchFamily="34" charset="0"/>
              </a:rPr>
              <a:t>1</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6" name="Rectangle 8"/>
          <p:cNvSpPr>
            <a:spLocks noChangeArrowheads="1"/>
          </p:cNvSpPr>
          <p:nvPr/>
        </p:nvSpPr>
        <p:spPr bwMode="auto">
          <a:xfrm>
            <a:off x="1382713" y="2017713"/>
            <a:ext cx="2813050" cy="587375"/>
          </a:xfrm>
          <a:prstGeom prst="rect">
            <a:avLst/>
          </a:prstGeom>
          <a:noFill/>
          <a:ln w="9525">
            <a:noFill/>
            <a:miter lim="800000"/>
            <a:headEnd/>
            <a:tailEnd/>
          </a:ln>
        </p:spPr>
        <p:txBody>
          <a:bodyPr/>
          <a:lstStyle/>
          <a:p>
            <a:pPr marL="342900" indent="-342900">
              <a:buClr>
                <a:schemeClr val="bg1"/>
              </a:buClr>
            </a:pPr>
            <a:r>
              <a:rPr lang="hr-HR" sz="2000" b="1" dirty="0">
                <a:solidFill>
                  <a:schemeClr val="accent4">
                    <a:lumMod val="10000"/>
                  </a:schemeClr>
                </a:solidFill>
                <a:latin typeface="Times New Roman" pitchFamily="18" charset="0"/>
                <a:ea typeface="Times New Roman" pitchFamily="18" charset="0"/>
                <a:cs typeface="Tahoma" pitchFamily="34" charset="0"/>
              </a:rPr>
              <a:t>Prevencija</a:t>
            </a:r>
          </a:p>
        </p:txBody>
      </p:sp>
      <p:sp>
        <p:nvSpPr>
          <p:cNvPr id="7" name="Rectangle 9"/>
          <p:cNvSpPr>
            <a:spLocks noChangeArrowheads="1"/>
          </p:cNvSpPr>
          <p:nvPr/>
        </p:nvSpPr>
        <p:spPr bwMode="auto">
          <a:xfrm>
            <a:off x="4195763" y="2017713"/>
            <a:ext cx="4491037" cy="587375"/>
          </a:xfrm>
          <a:prstGeom prst="rect">
            <a:avLst/>
          </a:prstGeom>
          <a:noFill/>
          <a:ln w="9525">
            <a:noFill/>
            <a:miter lim="800000"/>
            <a:headEnd/>
            <a:tailEnd/>
          </a:ln>
        </p:spPr>
        <p:txBody>
          <a:bodyPr/>
          <a:lstStyle/>
          <a:p>
            <a:pPr marL="342900" indent="-342900">
              <a:buClr>
                <a:schemeClr val="bg1"/>
              </a:buClr>
            </a:pPr>
            <a:r>
              <a:rPr lang="hr-HR" sz="1800" dirty="0">
                <a:solidFill>
                  <a:schemeClr val="accent4">
                    <a:lumMod val="10000"/>
                  </a:schemeClr>
                </a:solidFill>
                <a:latin typeface="Times New Roman" pitchFamily="18" charset="0"/>
                <a:ea typeface="Times New Roman" pitchFamily="18" charset="0"/>
                <a:cs typeface="Tahoma" pitchFamily="34" charset="0"/>
              </a:rPr>
              <a:t>Pokazujte entuzijazam, varirajte aktivnost, držite učenike zainteresiranima.</a:t>
            </a:r>
          </a:p>
        </p:txBody>
      </p:sp>
      <p:sp>
        <p:nvSpPr>
          <p:cNvPr id="8" name="Rectangle 10"/>
          <p:cNvSpPr>
            <a:spLocks noChangeArrowheads="1"/>
          </p:cNvSpPr>
          <p:nvPr/>
        </p:nvSpPr>
        <p:spPr bwMode="auto">
          <a:xfrm>
            <a:off x="457200" y="2605088"/>
            <a:ext cx="925513" cy="1158875"/>
          </a:xfrm>
          <a:prstGeom prst="rect">
            <a:avLst/>
          </a:prstGeom>
          <a:noFill/>
          <a:ln w="9525">
            <a:noFill/>
            <a:miter lim="800000"/>
            <a:headEnd/>
            <a:tailEnd/>
          </a:ln>
        </p:spPr>
        <p:txBody>
          <a:bodyPr/>
          <a:lstStyle/>
          <a:p>
            <a:pPr marL="342900" indent="-342900" algn="ctr"/>
            <a:endParaRPr lang="hr-HR" sz="2000" b="1" dirty="0" smtClean="0">
              <a:solidFill>
                <a:schemeClr val="accent4">
                  <a:lumMod val="10000"/>
                </a:schemeClr>
              </a:solidFill>
              <a:latin typeface="Times New Roman" pitchFamily="18" charset="0"/>
              <a:ea typeface="Times New Roman" pitchFamily="18" charset="0"/>
              <a:cs typeface="Tahoma" pitchFamily="34" charset="0"/>
            </a:endParaRPr>
          </a:p>
          <a:p>
            <a:pPr marL="342900" indent="-342900" algn="ctr"/>
            <a:r>
              <a:rPr lang="hr-HR" sz="2000" b="1" dirty="0" smtClean="0">
                <a:solidFill>
                  <a:schemeClr val="accent4">
                    <a:lumMod val="10000"/>
                  </a:schemeClr>
                </a:solidFill>
                <a:latin typeface="Times New Roman" pitchFamily="18" charset="0"/>
                <a:ea typeface="Times New Roman" pitchFamily="18" charset="0"/>
                <a:cs typeface="Tahoma" pitchFamily="34" charset="0"/>
              </a:rPr>
              <a:t>2</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9" name="Rectangle 11"/>
          <p:cNvSpPr>
            <a:spLocks noChangeArrowheads="1"/>
          </p:cNvSpPr>
          <p:nvPr/>
        </p:nvSpPr>
        <p:spPr bwMode="auto">
          <a:xfrm>
            <a:off x="1382713" y="2605088"/>
            <a:ext cx="2813050" cy="1158875"/>
          </a:xfrm>
          <a:prstGeom prst="rect">
            <a:avLst/>
          </a:prstGeom>
          <a:noFill/>
          <a:ln w="9525">
            <a:noFill/>
            <a:miter lim="800000"/>
            <a:headEnd/>
            <a:tailEnd/>
          </a:ln>
        </p:spPr>
        <p:txBody>
          <a:bodyPr/>
          <a:lstStyle/>
          <a:p>
            <a:pPr marL="342900" indent="-342900">
              <a:buClr>
                <a:schemeClr val="bg1"/>
              </a:buClr>
            </a:pPr>
            <a:endParaRPr lang="hr-HR" sz="2000" b="1" dirty="0" smtClean="0">
              <a:solidFill>
                <a:schemeClr val="accent4">
                  <a:lumMod val="10000"/>
                </a:schemeClr>
              </a:solidFill>
              <a:latin typeface="Times New Roman" pitchFamily="18" charset="0"/>
              <a:ea typeface="Times New Roman" pitchFamily="18" charset="0"/>
              <a:cs typeface="Tahoma" pitchFamily="34" charset="0"/>
            </a:endParaRPr>
          </a:p>
          <a:p>
            <a:pPr marL="342900" indent="-342900">
              <a:buClr>
                <a:schemeClr val="bg1"/>
              </a:buClr>
            </a:pPr>
            <a:r>
              <a:rPr lang="hr-HR" sz="2000" b="1" dirty="0" smtClean="0">
                <a:solidFill>
                  <a:schemeClr val="accent4">
                    <a:lumMod val="10000"/>
                  </a:schemeClr>
                </a:solidFill>
                <a:latin typeface="Times New Roman" pitchFamily="18" charset="0"/>
                <a:ea typeface="Times New Roman" pitchFamily="18" charset="0"/>
                <a:cs typeface="Tahoma" pitchFamily="34" charset="0"/>
              </a:rPr>
              <a:t>Neverbalni </a:t>
            </a:r>
            <a:r>
              <a:rPr lang="hr-HR" sz="2000" b="1" dirty="0">
                <a:solidFill>
                  <a:schemeClr val="accent4">
                    <a:lumMod val="10000"/>
                  </a:schemeClr>
                </a:solidFill>
                <a:latin typeface="Times New Roman" pitchFamily="18" charset="0"/>
                <a:ea typeface="Times New Roman" pitchFamily="18" charset="0"/>
                <a:cs typeface="Tahoma" pitchFamily="34" charset="0"/>
              </a:rPr>
              <a:t>znakovi</a:t>
            </a:r>
          </a:p>
        </p:txBody>
      </p:sp>
      <p:sp>
        <p:nvSpPr>
          <p:cNvPr id="10" name="Rectangle 12"/>
          <p:cNvSpPr>
            <a:spLocks noChangeArrowheads="1"/>
          </p:cNvSpPr>
          <p:nvPr/>
        </p:nvSpPr>
        <p:spPr bwMode="auto">
          <a:xfrm>
            <a:off x="4195763" y="2605088"/>
            <a:ext cx="4491037" cy="1158875"/>
          </a:xfrm>
          <a:prstGeom prst="rect">
            <a:avLst/>
          </a:prstGeom>
          <a:noFill/>
          <a:ln w="9525">
            <a:noFill/>
            <a:miter lim="800000"/>
            <a:headEnd/>
            <a:tailEnd/>
          </a:ln>
        </p:spPr>
        <p:txBody>
          <a:bodyPr/>
          <a:lstStyle/>
          <a:p>
            <a:pPr marL="342900" indent="-342900">
              <a:buClr>
                <a:schemeClr val="bg1"/>
              </a:buClr>
            </a:pPr>
            <a:r>
              <a:rPr lang="hr-HR" dirty="0">
                <a:solidFill>
                  <a:schemeClr val="accent4">
                    <a:lumMod val="10000"/>
                  </a:schemeClr>
                </a:solidFill>
                <a:latin typeface="Times New Roman" pitchFamily="18" charset="0"/>
                <a:ea typeface="Times New Roman" pitchFamily="18" charset="0"/>
                <a:cs typeface="Tahoma" pitchFamily="34" charset="0"/>
              </a:rPr>
              <a:t>Tanja zakasni sa predajom kontrolnog – učitelj se mršti. </a:t>
            </a:r>
          </a:p>
          <a:p>
            <a:pPr marL="342900" indent="-342900" eaLnBrk="0" hangingPunct="0">
              <a:buClr>
                <a:schemeClr val="bg1"/>
              </a:buClr>
            </a:pPr>
            <a:r>
              <a:rPr lang="hr-HR" sz="1400" b="1" dirty="0">
                <a:solidFill>
                  <a:schemeClr val="accent4">
                    <a:lumMod val="10000"/>
                  </a:schemeClr>
                </a:solidFill>
                <a:latin typeface="Times New Roman" pitchFamily="18" charset="0"/>
                <a:ea typeface="Times New Roman" pitchFamily="18" charset="0"/>
                <a:cs typeface="Tahoma" pitchFamily="34" charset="0"/>
              </a:rPr>
              <a:t>Učenici šapću </a:t>
            </a:r>
            <a:r>
              <a:rPr lang="hr-HR" sz="1400" dirty="0">
                <a:solidFill>
                  <a:schemeClr val="accent4">
                    <a:lumMod val="10000"/>
                  </a:schemeClr>
                </a:solidFill>
                <a:latin typeface="Times New Roman" pitchFamily="18" charset="0"/>
                <a:ea typeface="Times New Roman" pitchFamily="18" charset="0"/>
                <a:cs typeface="Tahoma" pitchFamily="34" charset="0"/>
              </a:rPr>
              <a:t>– učitelj može uspostaviti </a:t>
            </a:r>
            <a:r>
              <a:rPr lang="hr-HR" sz="1400" dirty="0" smtClean="0">
                <a:solidFill>
                  <a:schemeClr val="accent4">
                    <a:lumMod val="10000"/>
                  </a:schemeClr>
                </a:solidFill>
                <a:latin typeface="Times New Roman" pitchFamily="18" charset="0"/>
                <a:ea typeface="Times New Roman" pitchFamily="18" charset="0"/>
                <a:cs typeface="Tahoma" pitchFamily="34" charset="0"/>
              </a:rPr>
              <a:t>kontakt</a:t>
            </a:r>
          </a:p>
          <a:p>
            <a:pPr marL="342900" indent="-342900" eaLnBrk="0" hangingPunct="0">
              <a:buClr>
                <a:schemeClr val="bg1"/>
              </a:buClr>
            </a:pPr>
            <a:r>
              <a:rPr lang="hr-HR" sz="1400" dirty="0" smtClean="0">
                <a:solidFill>
                  <a:schemeClr val="accent4">
                    <a:lumMod val="10000"/>
                  </a:schemeClr>
                </a:solidFill>
                <a:latin typeface="Times New Roman" pitchFamily="18" charset="0"/>
                <a:ea typeface="Times New Roman" pitchFamily="18" charset="0"/>
                <a:cs typeface="Tahoma" pitchFamily="34" charset="0"/>
              </a:rPr>
              <a:t> očima </a:t>
            </a:r>
            <a:r>
              <a:rPr lang="hr-HR" sz="1400" dirty="0">
                <a:solidFill>
                  <a:schemeClr val="accent4">
                    <a:lumMod val="10000"/>
                  </a:schemeClr>
                </a:solidFill>
                <a:latin typeface="Times New Roman" pitchFamily="18" charset="0"/>
                <a:ea typeface="Times New Roman" pitchFamily="18" charset="0"/>
                <a:cs typeface="Tahoma" pitchFamily="34" charset="0"/>
              </a:rPr>
              <a:t>s učenicima koji šapću, približiti im se, dotaknuti jednog po ramenu.</a:t>
            </a:r>
          </a:p>
        </p:txBody>
      </p:sp>
      <p:sp>
        <p:nvSpPr>
          <p:cNvPr id="11" name="Rectangle 13"/>
          <p:cNvSpPr>
            <a:spLocks noChangeArrowheads="1"/>
          </p:cNvSpPr>
          <p:nvPr/>
        </p:nvSpPr>
        <p:spPr bwMode="auto">
          <a:xfrm>
            <a:off x="457200" y="3763963"/>
            <a:ext cx="925513" cy="808037"/>
          </a:xfrm>
          <a:prstGeom prst="rect">
            <a:avLst/>
          </a:prstGeom>
          <a:noFill/>
          <a:ln w="9525">
            <a:noFill/>
            <a:miter lim="800000"/>
            <a:headEnd/>
            <a:tailEnd/>
          </a:ln>
        </p:spPr>
        <p:txBody>
          <a:bodyPr/>
          <a:lstStyle/>
          <a:p>
            <a:pPr marL="342900" indent="-342900" algn="ctr"/>
            <a:endParaRPr lang="hr-HR" sz="2000" b="1" dirty="0" smtClean="0">
              <a:solidFill>
                <a:schemeClr val="accent4">
                  <a:lumMod val="10000"/>
                </a:schemeClr>
              </a:solidFill>
              <a:latin typeface="Times New Roman" pitchFamily="18" charset="0"/>
              <a:ea typeface="Times New Roman" pitchFamily="18" charset="0"/>
              <a:cs typeface="Tahoma" pitchFamily="34" charset="0"/>
            </a:endParaRPr>
          </a:p>
          <a:p>
            <a:pPr marL="342900" indent="-342900" algn="ctr"/>
            <a:r>
              <a:rPr lang="hr-HR" sz="2000" b="1" dirty="0" smtClean="0">
                <a:solidFill>
                  <a:schemeClr val="accent4">
                    <a:lumMod val="10000"/>
                  </a:schemeClr>
                </a:solidFill>
                <a:latin typeface="Times New Roman" pitchFamily="18" charset="0"/>
                <a:ea typeface="Times New Roman" pitchFamily="18" charset="0"/>
                <a:cs typeface="Tahoma" pitchFamily="34" charset="0"/>
              </a:rPr>
              <a:t>3</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12" name="Rectangle 14"/>
          <p:cNvSpPr>
            <a:spLocks noChangeArrowheads="1"/>
          </p:cNvSpPr>
          <p:nvPr/>
        </p:nvSpPr>
        <p:spPr bwMode="auto">
          <a:xfrm>
            <a:off x="1382713" y="3763963"/>
            <a:ext cx="2813050" cy="808037"/>
          </a:xfrm>
          <a:prstGeom prst="rect">
            <a:avLst/>
          </a:prstGeom>
          <a:noFill/>
          <a:ln w="9525">
            <a:noFill/>
            <a:miter lim="800000"/>
            <a:headEnd/>
            <a:tailEnd/>
          </a:ln>
        </p:spPr>
        <p:txBody>
          <a:bodyPr/>
          <a:lstStyle/>
          <a:p>
            <a:pPr marL="342900" indent="-342900">
              <a:buClr>
                <a:schemeClr val="bg1"/>
              </a:buClr>
            </a:pPr>
            <a:r>
              <a:rPr lang="hr-HR" sz="2000" b="1" dirty="0" smtClean="0">
                <a:solidFill>
                  <a:schemeClr val="accent4">
                    <a:lumMod val="10000"/>
                  </a:schemeClr>
                </a:solidFill>
                <a:latin typeface="Times New Roman" pitchFamily="18" charset="0"/>
                <a:ea typeface="Times New Roman" pitchFamily="18" charset="0"/>
                <a:cs typeface="Tahoma" pitchFamily="34" charset="0"/>
              </a:rPr>
              <a:t>Hvaljenje odgovara-</a:t>
            </a:r>
            <a:r>
              <a:rPr lang="hr-HR" sz="2000" b="1" dirty="0" err="1" smtClean="0">
                <a:solidFill>
                  <a:schemeClr val="accent4">
                    <a:lumMod val="10000"/>
                  </a:schemeClr>
                </a:solidFill>
                <a:latin typeface="Times New Roman" pitchFamily="18" charset="0"/>
                <a:ea typeface="Times New Roman" pitchFamily="18" charset="0"/>
                <a:cs typeface="Tahoma" pitchFamily="34" charset="0"/>
              </a:rPr>
              <a:t>jućeg</a:t>
            </a:r>
            <a:r>
              <a:rPr lang="hr-HR" sz="2000" b="1" dirty="0" smtClean="0">
                <a:solidFill>
                  <a:schemeClr val="accent4">
                    <a:lumMod val="10000"/>
                  </a:schemeClr>
                </a:solidFill>
                <a:latin typeface="Times New Roman" pitchFamily="18" charset="0"/>
                <a:ea typeface="Times New Roman" pitchFamily="18" charset="0"/>
                <a:cs typeface="Tahoma" pitchFamily="34" charset="0"/>
              </a:rPr>
              <a:t> </a:t>
            </a:r>
            <a:r>
              <a:rPr lang="hr-HR" sz="2000" b="1" dirty="0">
                <a:solidFill>
                  <a:schemeClr val="accent4">
                    <a:lumMod val="10000"/>
                  </a:schemeClr>
                </a:solidFill>
                <a:latin typeface="Times New Roman" pitchFamily="18" charset="0"/>
                <a:ea typeface="Times New Roman" pitchFamily="18" charset="0"/>
                <a:cs typeface="Tahoma" pitchFamily="34" charset="0"/>
              </a:rPr>
              <a:t>ponašanja</a:t>
            </a:r>
          </a:p>
        </p:txBody>
      </p:sp>
      <p:sp>
        <p:nvSpPr>
          <p:cNvPr id="13" name="Rectangle 15"/>
          <p:cNvSpPr>
            <a:spLocks noChangeArrowheads="1"/>
          </p:cNvSpPr>
          <p:nvPr/>
        </p:nvSpPr>
        <p:spPr bwMode="auto">
          <a:xfrm>
            <a:off x="4195763" y="3763963"/>
            <a:ext cx="4491037" cy="808037"/>
          </a:xfrm>
          <a:prstGeom prst="rect">
            <a:avLst/>
          </a:prstGeom>
          <a:noFill/>
          <a:ln w="9525">
            <a:noFill/>
            <a:miter lim="800000"/>
            <a:headEnd/>
            <a:tailEnd/>
          </a:ln>
        </p:spPr>
        <p:txBody>
          <a:bodyPr/>
          <a:lstStyle/>
          <a:p>
            <a:pPr marL="342900" indent="-342900">
              <a:buClr>
                <a:schemeClr val="bg1"/>
              </a:buClr>
            </a:pPr>
            <a:r>
              <a:rPr lang="hr-HR" sz="1800" dirty="0">
                <a:solidFill>
                  <a:schemeClr val="accent4">
                    <a:lumMod val="10000"/>
                  </a:schemeClr>
                </a:solidFill>
                <a:latin typeface="Times New Roman" pitchFamily="18" charset="0"/>
                <a:ea typeface="Times New Roman" pitchFamily="18" charset="0"/>
                <a:cs typeface="Tahoma" pitchFamily="34" charset="0"/>
              </a:rPr>
              <a:t>«Tanja, čujem da si predala referat na vrijeme za ocjenjivanje. To je odlično!»</a:t>
            </a:r>
          </a:p>
        </p:txBody>
      </p:sp>
      <p:sp>
        <p:nvSpPr>
          <p:cNvPr id="14" name="Rectangle 16"/>
          <p:cNvSpPr>
            <a:spLocks noChangeArrowheads="1"/>
          </p:cNvSpPr>
          <p:nvPr/>
        </p:nvSpPr>
        <p:spPr bwMode="auto">
          <a:xfrm>
            <a:off x="457200" y="4572000"/>
            <a:ext cx="925513" cy="517525"/>
          </a:xfrm>
          <a:prstGeom prst="rect">
            <a:avLst/>
          </a:prstGeom>
          <a:noFill/>
          <a:ln w="9525">
            <a:noFill/>
            <a:miter lim="800000"/>
            <a:headEnd/>
            <a:tailEnd/>
          </a:ln>
        </p:spPr>
        <p:txBody>
          <a:bodyPr/>
          <a:lstStyle/>
          <a:p>
            <a:pPr marL="342900" indent="-342900" algn="ctr"/>
            <a:r>
              <a:rPr lang="hr-HR" sz="2000" b="1" dirty="0">
                <a:solidFill>
                  <a:schemeClr val="accent4">
                    <a:lumMod val="10000"/>
                  </a:schemeClr>
                </a:solidFill>
                <a:latin typeface="Times New Roman" pitchFamily="18" charset="0"/>
                <a:ea typeface="Times New Roman" pitchFamily="18" charset="0"/>
                <a:cs typeface="Tahoma" pitchFamily="34" charset="0"/>
              </a:rPr>
              <a:t>4</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15" name="Rectangle 17"/>
          <p:cNvSpPr>
            <a:spLocks noChangeArrowheads="1"/>
          </p:cNvSpPr>
          <p:nvPr/>
        </p:nvSpPr>
        <p:spPr bwMode="auto">
          <a:xfrm>
            <a:off x="1382713" y="4572000"/>
            <a:ext cx="2813050" cy="517525"/>
          </a:xfrm>
          <a:prstGeom prst="rect">
            <a:avLst/>
          </a:prstGeom>
          <a:noFill/>
          <a:ln w="9525">
            <a:noFill/>
            <a:miter lim="800000"/>
            <a:headEnd/>
            <a:tailEnd/>
          </a:ln>
        </p:spPr>
        <p:txBody>
          <a:bodyPr/>
          <a:lstStyle/>
          <a:p>
            <a:pPr marL="342900" indent="-342900">
              <a:buClr>
                <a:schemeClr val="bg1"/>
              </a:buClr>
            </a:pPr>
            <a:r>
              <a:rPr lang="hr-HR" sz="2000" b="1" dirty="0">
                <a:solidFill>
                  <a:schemeClr val="accent4">
                    <a:lumMod val="10000"/>
                  </a:schemeClr>
                </a:solidFill>
                <a:latin typeface="Times New Roman" pitchFamily="18" charset="0"/>
                <a:ea typeface="Times New Roman" pitchFamily="18" charset="0"/>
                <a:cs typeface="Tahoma" pitchFamily="34" charset="0"/>
              </a:rPr>
              <a:t>Hvaljenje drugih </a:t>
            </a:r>
            <a:r>
              <a:rPr lang="hr-HR" sz="2000" b="1" dirty="0" err="1" smtClean="0">
                <a:solidFill>
                  <a:schemeClr val="accent4">
                    <a:lumMod val="10000"/>
                  </a:schemeClr>
                </a:solidFill>
                <a:latin typeface="Times New Roman" pitchFamily="18" charset="0"/>
                <a:ea typeface="Times New Roman" pitchFamily="18" charset="0"/>
                <a:cs typeface="Tahoma" pitchFamily="34" charset="0"/>
              </a:rPr>
              <a:t>uč</a:t>
            </a:r>
            <a:r>
              <a:rPr lang="hr-HR" sz="2000" b="1" dirty="0" smtClean="0">
                <a:solidFill>
                  <a:schemeClr val="accent4">
                    <a:lumMod val="10000"/>
                  </a:schemeClr>
                </a:solidFill>
                <a:latin typeface="Times New Roman" pitchFamily="18" charset="0"/>
                <a:ea typeface="Times New Roman" pitchFamily="18" charset="0"/>
                <a:cs typeface="Tahoma" pitchFamily="34" charset="0"/>
              </a:rPr>
              <a:t>. </a:t>
            </a:r>
            <a:endParaRPr lang="hr-HR" sz="2000" b="1" dirty="0">
              <a:solidFill>
                <a:schemeClr val="accent4">
                  <a:lumMod val="10000"/>
                </a:schemeClr>
              </a:solidFill>
              <a:latin typeface="Times New Roman" pitchFamily="18" charset="0"/>
              <a:ea typeface="Times New Roman" pitchFamily="18" charset="0"/>
              <a:cs typeface="Tahoma" pitchFamily="34" charset="0"/>
            </a:endParaRPr>
          </a:p>
        </p:txBody>
      </p:sp>
      <p:sp>
        <p:nvSpPr>
          <p:cNvPr id="16" name="Rectangle 18"/>
          <p:cNvSpPr>
            <a:spLocks noChangeArrowheads="1"/>
          </p:cNvSpPr>
          <p:nvPr/>
        </p:nvSpPr>
        <p:spPr bwMode="auto">
          <a:xfrm>
            <a:off x="4195763" y="4572000"/>
            <a:ext cx="4491037" cy="517525"/>
          </a:xfrm>
          <a:prstGeom prst="rect">
            <a:avLst/>
          </a:prstGeom>
          <a:noFill/>
          <a:ln w="9525">
            <a:noFill/>
            <a:miter lim="800000"/>
            <a:headEnd/>
            <a:tailEnd/>
          </a:ln>
        </p:spPr>
        <p:txBody>
          <a:bodyPr/>
          <a:lstStyle/>
          <a:p>
            <a:pPr marL="342900" indent="-342900">
              <a:buClr>
                <a:schemeClr val="bg1"/>
              </a:buClr>
            </a:pPr>
            <a:r>
              <a:rPr lang="hr-HR" sz="1800" dirty="0">
                <a:solidFill>
                  <a:schemeClr val="accent4">
                    <a:lumMod val="10000"/>
                  </a:schemeClr>
                </a:solidFill>
                <a:latin typeface="Times New Roman" pitchFamily="18" charset="0"/>
                <a:ea typeface="Times New Roman" pitchFamily="18" charset="0"/>
                <a:cs typeface="Tahoma" pitchFamily="34" charset="0"/>
              </a:rPr>
              <a:t>«Vidim da je većina na vrijeme predala referate. Cijenim to!»</a:t>
            </a:r>
          </a:p>
        </p:txBody>
      </p:sp>
      <p:sp>
        <p:nvSpPr>
          <p:cNvPr id="17" name="Rectangle 19"/>
          <p:cNvSpPr>
            <a:spLocks noChangeArrowheads="1"/>
          </p:cNvSpPr>
          <p:nvPr/>
        </p:nvSpPr>
        <p:spPr bwMode="auto">
          <a:xfrm>
            <a:off x="457200" y="5089525"/>
            <a:ext cx="925513" cy="346075"/>
          </a:xfrm>
          <a:prstGeom prst="rect">
            <a:avLst/>
          </a:prstGeom>
          <a:noFill/>
          <a:ln w="9525">
            <a:noFill/>
            <a:miter lim="800000"/>
            <a:headEnd/>
            <a:tailEnd/>
          </a:ln>
        </p:spPr>
        <p:txBody>
          <a:bodyPr/>
          <a:lstStyle/>
          <a:p>
            <a:pPr marL="342900" indent="-342900" algn="ctr"/>
            <a:r>
              <a:rPr lang="hr-HR" sz="2000" b="1" dirty="0">
                <a:solidFill>
                  <a:schemeClr val="accent4">
                    <a:lumMod val="10000"/>
                  </a:schemeClr>
                </a:solidFill>
                <a:latin typeface="Times New Roman" pitchFamily="18" charset="0"/>
                <a:ea typeface="Times New Roman" pitchFamily="18" charset="0"/>
                <a:cs typeface="Tahoma" pitchFamily="34" charset="0"/>
              </a:rPr>
              <a:t>5</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18" name="Rectangle 20"/>
          <p:cNvSpPr>
            <a:spLocks noChangeArrowheads="1"/>
          </p:cNvSpPr>
          <p:nvPr/>
        </p:nvSpPr>
        <p:spPr bwMode="auto">
          <a:xfrm>
            <a:off x="1382713" y="5089525"/>
            <a:ext cx="2813050" cy="346075"/>
          </a:xfrm>
          <a:prstGeom prst="rect">
            <a:avLst/>
          </a:prstGeom>
          <a:noFill/>
          <a:ln w="9525">
            <a:noFill/>
            <a:miter lim="800000"/>
            <a:headEnd/>
            <a:tailEnd/>
          </a:ln>
        </p:spPr>
        <p:txBody>
          <a:bodyPr/>
          <a:lstStyle/>
          <a:p>
            <a:pPr marL="342900" indent="-342900">
              <a:buClr>
                <a:schemeClr val="bg1"/>
              </a:buClr>
            </a:pPr>
            <a:r>
              <a:rPr lang="hr-HR" sz="2000" b="1" dirty="0">
                <a:solidFill>
                  <a:schemeClr val="accent4">
                    <a:lumMod val="10000"/>
                  </a:schemeClr>
                </a:solidFill>
                <a:latin typeface="Times New Roman" pitchFamily="18" charset="0"/>
                <a:ea typeface="Times New Roman" pitchFamily="18" charset="0"/>
                <a:cs typeface="Tahoma" pitchFamily="34" charset="0"/>
              </a:rPr>
              <a:t>Izravni zahtjev</a:t>
            </a:r>
          </a:p>
        </p:txBody>
      </p:sp>
      <p:sp>
        <p:nvSpPr>
          <p:cNvPr id="19" name="Rectangle 21"/>
          <p:cNvSpPr>
            <a:spLocks noChangeArrowheads="1"/>
          </p:cNvSpPr>
          <p:nvPr/>
        </p:nvSpPr>
        <p:spPr bwMode="auto">
          <a:xfrm>
            <a:off x="4195763" y="5089525"/>
            <a:ext cx="4491037" cy="346075"/>
          </a:xfrm>
          <a:prstGeom prst="rect">
            <a:avLst/>
          </a:prstGeom>
          <a:noFill/>
          <a:ln w="9525">
            <a:noFill/>
            <a:miter lim="800000"/>
            <a:headEnd/>
            <a:tailEnd/>
          </a:ln>
        </p:spPr>
        <p:txBody>
          <a:bodyPr/>
          <a:lstStyle/>
          <a:p>
            <a:pPr marL="342900" indent="-342900">
              <a:buClr>
                <a:schemeClr val="bg1"/>
              </a:buClr>
            </a:pPr>
            <a:r>
              <a:rPr lang="hr-HR" sz="1400" dirty="0">
                <a:solidFill>
                  <a:schemeClr val="accent4">
                    <a:lumMod val="10000"/>
                  </a:schemeClr>
                </a:solidFill>
                <a:latin typeface="Times New Roman" pitchFamily="18" charset="0"/>
                <a:ea typeface="Times New Roman" pitchFamily="18" charset="0"/>
                <a:cs typeface="Tahoma" pitchFamily="34" charset="0"/>
              </a:rPr>
              <a:t>«Tanja, molim te idući put predaj referat na vrijeme.»</a:t>
            </a:r>
          </a:p>
        </p:txBody>
      </p:sp>
      <p:sp>
        <p:nvSpPr>
          <p:cNvPr id="20" name="Rectangle 22"/>
          <p:cNvSpPr>
            <a:spLocks noChangeArrowheads="1"/>
          </p:cNvSpPr>
          <p:nvPr/>
        </p:nvSpPr>
        <p:spPr bwMode="auto">
          <a:xfrm>
            <a:off x="457200" y="5435600"/>
            <a:ext cx="925513" cy="417513"/>
          </a:xfrm>
          <a:prstGeom prst="rect">
            <a:avLst/>
          </a:prstGeom>
          <a:noFill/>
          <a:ln w="9525">
            <a:noFill/>
            <a:miter lim="800000"/>
            <a:headEnd/>
            <a:tailEnd/>
          </a:ln>
        </p:spPr>
        <p:txBody>
          <a:bodyPr/>
          <a:lstStyle/>
          <a:p>
            <a:pPr marL="342900" indent="-342900" algn="ctr"/>
            <a:r>
              <a:rPr lang="hr-HR" sz="2000" b="1" dirty="0">
                <a:solidFill>
                  <a:schemeClr val="accent4">
                    <a:lumMod val="10000"/>
                  </a:schemeClr>
                </a:solidFill>
                <a:latin typeface="Times New Roman" pitchFamily="18" charset="0"/>
                <a:ea typeface="Times New Roman" pitchFamily="18" charset="0"/>
                <a:cs typeface="Tahoma" pitchFamily="34" charset="0"/>
              </a:rPr>
              <a:t>6</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21" name="Rectangle 23"/>
          <p:cNvSpPr>
            <a:spLocks noChangeArrowheads="1"/>
          </p:cNvSpPr>
          <p:nvPr/>
        </p:nvSpPr>
        <p:spPr bwMode="auto">
          <a:xfrm>
            <a:off x="1382713" y="5435600"/>
            <a:ext cx="2813050" cy="417513"/>
          </a:xfrm>
          <a:prstGeom prst="rect">
            <a:avLst/>
          </a:prstGeom>
          <a:noFill/>
          <a:ln w="9525">
            <a:noFill/>
            <a:miter lim="800000"/>
            <a:headEnd/>
            <a:tailEnd/>
          </a:ln>
        </p:spPr>
        <p:txBody>
          <a:bodyPr/>
          <a:lstStyle/>
          <a:p>
            <a:pPr marL="342900" indent="-342900">
              <a:buClr>
                <a:schemeClr val="bg1"/>
              </a:buClr>
            </a:pPr>
            <a:r>
              <a:rPr lang="hr-HR" sz="2000" b="1" dirty="0">
                <a:solidFill>
                  <a:schemeClr val="accent4">
                    <a:lumMod val="10000"/>
                  </a:schemeClr>
                </a:solidFill>
                <a:latin typeface="Times New Roman" pitchFamily="18" charset="0"/>
                <a:ea typeface="Times New Roman" pitchFamily="18" charset="0"/>
                <a:cs typeface="Tahoma" pitchFamily="34" charset="0"/>
              </a:rPr>
              <a:t>Ponavljanje zahtjeva</a:t>
            </a:r>
          </a:p>
        </p:txBody>
      </p:sp>
      <p:sp>
        <p:nvSpPr>
          <p:cNvPr id="22" name="Rectangle 24"/>
          <p:cNvSpPr>
            <a:spLocks noChangeArrowheads="1"/>
          </p:cNvSpPr>
          <p:nvPr/>
        </p:nvSpPr>
        <p:spPr bwMode="auto">
          <a:xfrm>
            <a:off x="4195763" y="5435600"/>
            <a:ext cx="4491037" cy="417513"/>
          </a:xfrm>
          <a:prstGeom prst="rect">
            <a:avLst/>
          </a:prstGeom>
          <a:noFill/>
          <a:ln w="9525">
            <a:noFill/>
            <a:miter lim="800000"/>
            <a:headEnd/>
            <a:tailEnd/>
          </a:ln>
        </p:spPr>
        <p:txBody>
          <a:bodyPr/>
          <a:lstStyle/>
          <a:p>
            <a:pPr marL="342900" indent="-342900">
              <a:buClr>
                <a:schemeClr val="bg1"/>
              </a:buClr>
            </a:pPr>
            <a:r>
              <a:rPr lang="hr-HR" sz="1400" dirty="0">
                <a:solidFill>
                  <a:schemeClr val="accent4">
                    <a:lumMod val="10000"/>
                  </a:schemeClr>
                </a:solidFill>
                <a:latin typeface="Times New Roman" pitchFamily="18" charset="0"/>
                <a:ea typeface="Times New Roman" pitchFamily="18" charset="0"/>
                <a:cs typeface="Tahoma" pitchFamily="34" charset="0"/>
              </a:rPr>
              <a:t>«</a:t>
            </a:r>
            <a:r>
              <a:rPr lang="hr-HR" sz="1800" dirty="0">
                <a:solidFill>
                  <a:schemeClr val="accent4">
                    <a:lumMod val="10000"/>
                  </a:schemeClr>
                </a:solidFill>
                <a:latin typeface="Times New Roman" pitchFamily="18" charset="0"/>
                <a:ea typeface="Times New Roman" pitchFamily="18" charset="0"/>
                <a:cs typeface="Tahoma" pitchFamily="34" charset="0"/>
              </a:rPr>
              <a:t>Tanja, važno je da predaš referat na vrijeme.»</a:t>
            </a:r>
          </a:p>
        </p:txBody>
      </p:sp>
      <p:sp>
        <p:nvSpPr>
          <p:cNvPr id="23" name="Rectangle 25"/>
          <p:cNvSpPr>
            <a:spLocks noChangeArrowheads="1"/>
          </p:cNvSpPr>
          <p:nvPr/>
        </p:nvSpPr>
        <p:spPr bwMode="auto">
          <a:xfrm>
            <a:off x="457200" y="5853113"/>
            <a:ext cx="925513" cy="517525"/>
          </a:xfrm>
          <a:prstGeom prst="rect">
            <a:avLst/>
          </a:prstGeom>
          <a:noFill/>
          <a:ln w="9525">
            <a:noFill/>
            <a:miter lim="800000"/>
            <a:headEnd/>
            <a:tailEnd/>
          </a:ln>
        </p:spPr>
        <p:txBody>
          <a:bodyPr/>
          <a:lstStyle/>
          <a:p>
            <a:pPr marL="342900" indent="-342900" algn="ctr"/>
            <a:r>
              <a:rPr lang="hr-HR" sz="2000" b="1" dirty="0">
                <a:solidFill>
                  <a:schemeClr val="accent4">
                    <a:lumMod val="10000"/>
                  </a:schemeClr>
                </a:solidFill>
                <a:latin typeface="Times New Roman" pitchFamily="18" charset="0"/>
                <a:ea typeface="Times New Roman" pitchFamily="18" charset="0"/>
                <a:cs typeface="Tahoma" pitchFamily="34" charset="0"/>
              </a:rPr>
              <a:t>7</a:t>
            </a:r>
            <a:endParaRPr lang="hr-HR" sz="2000" dirty="0">
              <a:solidFill>
                <a:schemeClr val="accent4">
                  <a:lumMod val="10000"/>
                </a:schemeClr>
              </a:solidFill>
              <a:latin typeface="Times New Roman" pitchFamily="18" charset="0"/>
              <a:ea typeface="Times New Roman" pitchFamily="18" charset="0"/>
              <a:cs typeface="Tahoma" pitchFamily="34" charset="0"/>
            </a:endParaRPr>
          </a:p>
        </p:txBody>
      </p:sp>
      <p:sp>
        <p:nvSpPr>
          <p:cNvPr id="24" name="Rectangle 26"/>
          <p:cNvSpPr>
            <a:spLocks noChangeArrowheads="1"/>
          </p:cNvSpPr>
          <p:nvPr/>
        </p:nvSpPr>
        <p:spPr bwMode="auto">
          <a:xfrm>
            <a:off x="1382713" y="5853113"/>
            <a:ext cx="2813050" cy="517525"/>
          </a:xfrm>
          <a:prstGeom prst="rect">
            <a:avLst/>
          </a:prstGeom>
          <a:noFill/>
          <a:ln w="9525">
            <a:noFill/>
            <a:miter lim="800000"/>
            <a:headEnd/>
            <a:tailEnd/>
          </a:ln>
        </p:spPr>
        <p:txBody>
          <a:bodyPr/>
          <a:lstStyle/>
          <a:p>
            <a:pPr marL="342900" indent="-342900">
              <a:buClr>
                <a:schemeClr val="bg1"/>
              </a:buClr>
            </a:pPr>
            <a:r>
              <a:rPr lang="hr-HR" sz="2000" b="1" dirty="0">
                <a:solidFill>
                  <a:schemeClr val="accent4">
                    <a:lumMod val="10000"/>
                  </a:schemeClr>
                </a:solidFill>
                <a:latin typeface="Times New Roman" pitchFamily="18" charset="0"/>
                <a:ea typeface="Times New Roman" pitchFamily="18" charset="0"/>
                <a:cs typeface="Tahoma" pitchFamily="34" charset="0"/>
              </a:rPr>
              <a:t>Posljedice</a:t>
            </a:r>
          </a:p>
        </p:txBody>
      </p:sp>
      <p:sp>
        <p:nvSpPr>
          <p:cNvPr id="25" name="Rectangle 27"/>
          <p:cNvSpPr>
            <a:spLocks noChangeArrowheads="1"/>
          </p:cNvSpPr>
          <p:nvPr/>
        </p:nvSpPr>
        <p:spPr bwMode="auto">
          <a:xfrm>
            <a:off x="4195763" y="5853113"/>
            <a:ext cx="4491037" cy="517525"/>
          </a:xfrm>
          <a:prstGeom prst="rect">
            <a:avLst/>
          </a:prstGeom>
          <a:noFill/>
          <a:ln w="9525">
            <a:noFill/>
            <a:miter lim="800000"/>
            <a:headEnd/>
            <a:tailEnd/>
          </a:ln>
        </p:spPr>
        <p:txBody>
          <a:bodyPr/>
          <a:lstStyle/>
          <a:p>
            <a:pPr marL="342900" indent="-342900">
              <a:buClr>
                <a:schemeClr val="bg1"/>
              </a:buClr>
            </a:pPr>
            <a:r>
              <a:rPr lang="hr-HR" sz="1800" dirty="0">
                <a:solidFill>
                  <a:schemeClr val="accent4">
                    <a:lumMod val="10000"/>
                  </a:schemeClr>
                </a:solidFill>
                <a:latin typeface="Times New Roman" pitchFamily="18" charset="0"/>
                <a:ea typeface="Times New Roman" pitchFamily="18" charset="0"/>
                <a:cs typeface="Tahoma" pitchFamily="34" charset="0"/>
              </a:rPr>
              <a:t>Tanja ostaje još 10 minuta nakon nastave da započne idući referat.</a:t>
            </a:r>
          </a:p>
        </p:txBody>
      </p:sp>
      <p:sp>
        <p:nvSpPr>
          <p:cNvPr id="43035" name="Line 28"/>
          <p:cNvSpPr>
            <a:spLocks noChangeShapeType="1"/>
          </p:cNvSpPr>
          <p:nvPr/>
        </p:nvSpPr>
        <p:spPr bwMode="auto">
          <a:xfrm>
            <a:off x="1382713" y="1600200"/>
            <a:ext cx="0" cy="4770438"/>
          </a:xfrm>
          <a:prstGeom prst="line">
            <a:avLst/>
          </a:prstGeom>
          <a:noFill/>
          <a:ln w="12700" algn="ctr">
            <a:solidFill>
              <a:srgbClr val="000000"/>
            </a:solidFill>
            <a:round/>
            <a:headEnd/>
            <a:tailEnd/>
          </a:ln>
        </p:spPr>
        <p:txBody>
          <a:bodyPr/>
          <a:lstStyle/>
          <a:p>
            <a:endParaRPr lang="hr-HR"/>
          </a:p>
        </p:txBody>
      </p:sp>
      <p:sp>
        <p:nvSpPr>
          <p:cNvPr id="43036" name="Line 29"/>
          <p:cNvSpPr>
            <a:spLocks noChangeShapeType="1"/>
          </p:cNvSpPr>
          <p:nvPr/>
        </p:nvSpPr>
        <p:spPr bwMode="auto">
          <a:xfrm>
            <a:off x="4195763" y="1600200"/>
            <a:ext cx="0" cy="4770438"/>
          </a:xfrm>
          <a:prstGeom prst="line">
            <a:avLst/>
          </a:prstGeom>
          <a:noFill/>
          <a:ln w="12700" algn="ctr">
            <a:solidFill>
              <a:srgbClr val="000000"/>
            </a:solidFill>
            <a:round/>
            <a:headEnd/>
            <a:tailEnd/>
          </a:ln>
        </p:spPr>
        <p:txBody>
          <a:bodyPr/>
          <a:lstStyle/>
          <a:p>
            <a:endParaRPr lang="hr-HR"/>
          </a:p>
        </p:txBody>
      </p:sp>
      <p:sp>
        <p:nvSpPr>
          <p:cNvPr id="43037" name="Line 30"/>
          <p:cNvSpPr>
            <a:spLocks noChangeShapeType="1"/>
          </p:cNvSpPr>
          <p:nvPr/>
        </p:nvSpPr>
        <p:spPr bwMode="auto">
          <a:xfrm>
            <a:off x="457200" y="2017713"/>
            <a:ext cx="8229600" cy="0"/>
          </a:xfrm>
          <a:prstGeom prst="line">
            <a:avLst/>
          </a:prstGeom>
          <a:noFill/>
          <a:ln w="12700" algn="ctr">
            <a:solidFill>
              <a:srgbClr val="000000"/>
            </a:solidFill>
            <a:round/>
            <a:headEnd/>
            <a:tailEnd/>
          </a:ln>
        </p:spPr>
        <p:txBody>
          <a:bodyPr/>
          <a:lstStyle/>
          <a:p>
            <a:endParaRPr lang="hr-HR"/>
          </a:p>
        </p:txBody>
      </p:sp>
      <p:sp>
        <p:nvSpPr>
          <p:cNvPr id="43038" name="Line 31"/>
          <p:cNvSpPr>
            <a:spLocks noChangeShapeType="1"/>
          </p:cNvSpPr>
          <p:nvPr/>
        </p:nvSpPr>
        <p:spPr bwMode="auto">
          <a:xfrm>
            <a:off x="457200" y="2605088"/>
            <a:ext cx="8229600" cy="0"/>
          </a:xfrm>
          <a:prstGeom prst="line">
            <a:avLst/>
          </a:prstGeom>
          <a:noFill/>
          <a:ln w="12700" algn="ctr">
            <a:solidFill>
              <a:srgbClr val="000000"/>
            </a:solidFill>
            <a:round/>
            <a:headEnd/>
            <a:tailEnd/>
          </a:ln>
        </p:spPr>
        <p:txBody>
          <a:bodyPr/>
          <a:lstStyle/>
          <a:p>
            <a:endParaRPr lang="hr-HR"/>
          </a:p>
        </p:txBody>
      </p:sp>
      <p:sp>
        <p:nvSpPr>
          <p:cNvPr id="43039" name="Line 32"/>
          <p:cNvSpPr>
            <a:spLocks noChangeShapeType="1"/>
          </p:cNvSpPr>
          <p:nvPr/>
        </p:nvSpPr>
        <p:spPr bwMode="auto">
          <a:xfrm>
            <a:off x="457200" y="3763963"/>
            <a:ext cx="8229600" cy="0"/>
          </a:xfrm>
          <a:prstGeom prst="line">
            <a:avLst/>
          </a:prstGeom>
          <a:noFill/>
          <a:ln w="12700" algn="ctr">
            <a:solidFill>
              <a:srgbClr val="000000"/>
            </a:solidFill>
            <a:round/>
            <a:headEnd/>
            <a:tailEnd/>
          </a:ln>
        </p:spPr>
        <p:txBody>
          <a:bodyPr/>
          <a:lstStyle/>
          <a:p>
            <a:endParaRPr lang="hr-HR"/>
          </a:p>
        </p:txBody>
      </p:sp>
      <p:sp>
        <p:nvSpPr>
          <p:cNvPr id="43040" name="Line 33"/>
          <p:cNvSpPr>
            <a:spLocks noChangeShapeType="1"/>
          </p:cNvSpPr>
          <p:nvPr/>
        </p:nvSpPr>
        <p:spPr bwMode="auto">
          <a:xfrm>
            <a:off x="457200" y="4572000"/>
            <a:ext cx="8229600" cy="0"/>
          </a:xfrm>
          <a:prstGeom prst="line">
            <a:avLst/>
          </a:prstGeom>
          <a:noFill/>
          <a:ln w="12700" algn="ctr">
            <a:solidFill>
              <a:srgbClr val="000000"/>
            </a:solidFill>
            <a:round/>
            <a:headEnd/>
            <a:tailEnd/>
          </a:ln>
        </p:spPr>
        <p:txBody>
          <a:bodyPr/>
          <a:lstStyle/>
          <a:p>
            <a:endParaRPr lang="hr-HR"/>
          </a:p>
        </p:txBody>
      </p:sp>
      <p:sp>
        <p:nvSpPr>
          <p:cNvPr id="43041" name="Line 34"/>
          <p:cNvSpPr>
            <a:spLocks noChangeShapeType="1"/>
          </p:cNvSpPr>
          <p:nvPr/>
        </p:nvSpPr>
        <p:spPr bwMode="auto">
          <a:xfrm>
            <a:off x="457200" y="5089525"/>
            <a:ext cx="8229600" cy="0"/>
          </a:xfrm>
          <a:prstGeom prst="line">
            <a:avLst/>
          </a:prstGeom>
          <a:noFill/>
          <a:ln w="12700" algn="ctr">
            <a:solidFill>
              <a:srgbClr val="000000"/>
            </a:solidFill>
            <a:round/>
            <a:headEnd/>
            <a:tailEnd/>
          </a:ln>
        </p:spPr>
        <p:txBody>
          <a:bodyPr/>
          <a:lstStyle/>
          <a:p>
            <a:endParaRPr lang="hr-HR"/>
          </a:p>
        </p:txBody>
      </p:sp>
      <p:sp>
        <p:nvSpPr>
          <p:cNvPr id="43042" name="Line 35"/>
          <p:cNvSpPr>
            <a:spLocks noChangeShapeType="1"/>
          </p:cNvSpPr>
          <p:nvPr/>
        </p:nvSpPr>
        <p:spPr bwMode="auto">
          <a:xfrm>
            <a:off x="457200" y="5435600"/>
            <a:ext cx="8229600" cy="0"/>
          </a:xfrm>
          <a:prstGeom prst="line">
            <a:avLst/>
          </a:prstGeom>
          <a:noFill/>
          <a:ln w="12700" algn="ctr">
            <a:solidFill>
              <a:srgbClr val="000000"/>
            </a:solidFill>
            <a:round/>
            <a:headEnd/>
            <a:tailEnd/>
          </a:ln>
        </p:spPr>
        <p:txBody>
          <a:bodyPr/>
          <a:lstStyle/>
          <a:p>
            <a:endParaRPr lang="hr-HR"/>
          </a:p>
        </p:txBody>
      </p:sp>
      <p:sp>
        <p:nvSpPr>
          <p:cNvPr id="43043" name="Line 36"/>
          <p:cNvSpPr>
            <a:spLocks noChangeShapeType="1"/>
          </p:cNvSpPr>
          <p:nvPr/>
        </p:nvSpPr>
        <p:spPr bwMode="auto">
          <a:xfrm>
            <a:off x="457200" y="5853113"/>
            <a:ext cx="8229600" cy="0"/>
          </a:xfrm>
          <a:prstGeom prst="line">
            <a:avLst/>
          </a:prstGeom>
          <a:noFill/>
          <a:ln w="12700" algn="ctr">
            <a:solidFill>
              <a:srgbClr val="000000"/>
            </a:solidFill>
            <a:round/>
            <a:headEnd/>
            <a:tailEnd/>
          </a:ln>
        </p:spPr>
        <p:txBody>
          <a:bodyPr/>
          <a:lstStyle/>
          <a:p>
            <a:endParaRPr lang="hr-HR"/>
          </a:p>
        </p:txBody>
      </p:sp>
      <p:sp>
        <p:nvSpPr>
          <p:cNvPr id="43044" name="Line 37"/>
          <p:cNvSpPr>
            <a:spLocks noChangeShapeType="1"/>
          </p:cNvSpPr>
          <p:nvPr/>
        </p:nvSpPr>
        <p:spPr bwMode="auto">
          <a:xfrm>
            <a:off x="457200" y="1600200"/>
            <a:ext cx="0" cy="4770438"/>
          </a:xfrm>
          <a:prstGeom prst="line">
            <a:avLst/>
          </a:prstGeom>
          <a:noFill/>
          <a:ln w="12700" algn="ctr">
            <a:solidFill>
              <a:srgbClr val="000000"/>
            </a:solidFill>
            <a:round/>
            <a:headEnd/>
            <a:tailEnd/>
          </a:ln>
        </p:spPr>
        <p:txBody>
          <a:bodyPr/>
          <a:lstStyle/>
          <a:p>
            <a:endParaRPr lang="hr-HR"/>
          </a:p>
        </p:txBody>
      </p:sp>
      <p:sp>
        <p:nvSpPr>
          <p:cNvPr id="43045" name="Line 38"/>
          <p:cNvSpPr>
            <a:spLocks noChangeShapeType="1"/>
          </p:cNvSpPr>
          <p:nvPr/>
        </p:nvSpPr>
        <p:spPr bwMode="auto">
          <a:xfrm>
            <a:off x="8686800" y="1600200"/>
            <a:ext cx="0" cy="4770438"/>
          </a:xfrm>
          <a:prstGeom prst="line">
            <a:avLst/>
          </a:prstGeom>
          <a:noFill/>
          <a:ln w="12700" algn="ctr">
            <a:solidFill>
              <a:srgbClr val="000000"/>
            </a:solidFill>
            <a:round/>
            <a:headEnd/>
            <a:tailEnd/>
          </a:ln>
        </p:spPr>
        <p:txBody>
          <a:bodyPr/>
          <a:lstStyle/>
          <a:p>
            <a:endParaRPr lang="hr-HR"/>
          </a:p>
        </p:txBody>
      </p:sp>
      <p:sp>
        <p:nvSpPr>
          <p:cNvPr id="43046" name="Line 39"/>
          <p:cNvSpPr>
            <a:spLocks noChangeShapeType="1"/>
          </p:cNvSpPr>
          <p:nvPr/>
        </p:nvSpPr>
        <p:spPr bwMode="auto">
          <a:xfrm>
            <a:off x="533400" y="1523999"/>
            <a:ext cx="8153400" cy="76199"/>
          </a:xfrm>
          <a:prstGeom prst="line">
            <a:avLst/>
          </a:prstGeom>
          <a:noFill/>
          <a:ln w="12700" algn="ctr">
            <a:solidFill>
              <a:srgbClr val="000000"/>
            </a:solidFill>
            <a:round/>
            <a:headEnd/>
            <a:tailEnd/>
          </a:ln>
        </p:spPr>
        <p:txBody>
          <a:bodyPr/>
          <a:lstStyle/>
          <a:p>
            <a:endParaRPr lang="hr-HR"/>
          </a:p>
        </p:txBody>
      </p:sp>
      <p:sp>
        <p:nvSpPr>
          <p:cNvPr id="43047" name="Line 40"/>
          <p:cNvSpPr>
            <a:spLocks noChangeShapeType="1"/>
          </p:cNvSpPr>
          <p:nvPr/>
        </p:nvSpPr>
        <p:spPr bwMode="auto">
          <a:xfrm>
            <a:off x="457200" y="6370638"/>
            <a:ext cx="8229600" cy="0"/>
          </a:xfrm>
          <a:prstGeom prst="line">
            <a:avLst/>
          </a:prstGeom>
          <a:noFill/>
          <a:ln w="12700" algn="ctr">
            <a:solidFill>
              <a:srgbClr val="000000"/>
            </a:solidFill>
            <a:round/>
            <a:headEnd/>
            <a:tailEnd/>
          </a:ln>
        </p:spPr>
        <p:txBody>
          <a:bodyPr/>
          <a:lstStyle/>
          <a:p>
            <a:endParaRPr lang="hr-HR"/>
          </a:p>
        </p:txBody>
      </p:sp>
      <p:sp>
        <p:nvSpPr>
          <p:cNvPr id="41" name="Pravokutnik 40"/>
          <p:cNvSpPr/>
          <p:nvPr/>
        </p:nvSpPr>
        <p:spPr>
          <a:xfrm>
            <a:off x="0" y="7086600"/>
            <a:ext cx="9144000" cy="338554"/>
          </a:xfrm>
          <a:prstGeom prst="rect">
            <a:avLst/>
          </a:prstGeom>
        </p:spPr>
        <p:txBody>
          <a:bodyPr wrap="square">
            <a:spAutoFit/>
          </a:bodyPr>
          <a:lstStyle/>
          <a:p>
            <a:pPr eaLnBrk="1" hangingPunct="1"/>
            <a:r>
              <a:rPr lang="hr-HR"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8"/>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3"/>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4"/>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14" grpId="0"/>
      <p:bldP spid="15" grpId="0"/>
      <p:bldP spid="16" grpId="0"/>
      <p:bldP spid="17" grpId="0"/>
      <p:bldP spid="18" grpId="0"/>
      <p:bldP spid="19" grpId="0"/>
      <p:bldP spid="20" grpId="0"/>
      <p:bldP spid="21" grpId="0"/>
      <p:bldP spid="22" grpId="0"/>
      <p:bldP spid="23" grpId="0"/>
      <p:bldP spid="24" grpId="0"/>
      <p:bldP spid="25"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Naslov 1"/>
          <p:cNvSpPr>
            <a:spLocks noGrp="1"/>
          </p:cNvSpPr>
          <p:nvPr>
            <p:ph type="title"/>
          </p:nvPr>
        </p:nvSpPr>
        <p:spPr/>
        <p:txBody>
          <a:bodyPr>
            <a:normAutofit fontScale="90000"/>
          </a:bodyPr>
          <a:lstStyle/>
          <a:p>
            <a:pPr eaLnBrk="1" hangingPunct="1"/>
            <a:r>
              <a:rPr lang="hr-HR" sz="4400" b="1" smtClean="0"/>
              <a:t>Preventivno djelovanje</a:t>
            </a:r>
            <a:br>
              <a:rPr lang="hr-HR" sz="4400" b="1" smtClean="0"/>
            </a:br>
            <a:endParaRPr lang="hr-HR" smtClean="0"/>
          </a:p>
        </p:txBody>
      </p:sp>
      <p:sp>
        <p:nvSpPr>
          <p:cNvPr id="3" name="Rezervirano mjesto sadržaja 2"/>
          <p:cNvSpPr>
            <a:spLocks noGrp="1"/>
          </p:cNvSpPr>
          <p:nvPr>
            <p:ph idx="1"/>
          </p:nvPr>
        </p:nvSpPr>
        <p:spPr>
          <a:xfrm>
            <a:off x="304800" y="1066800"/>
            <a:ext cx="8458200" cy="5486400"/>
          </a:xfrm>
        </p:spPr>
        <p:txBody>
          <a:bodyPr/>
          <a:lstStyle/>
          <a:p>
            <a:pPr eaLnBrk="1" hangingPunct="1"/>
            <a:r>
              <a:rPr lang="hr-HR" sz="2000" dirty="0" smtClean="0"/>
              <a:t>Uspješan nastavnik ne reagira kada se već problem dogodi, već reagira prije toga.</a:t>
            </a:r>
          </a:p>
          <a:p>
            <a:pPr eaLnBrk="1" hangingPunct="1"/>
            <a:r>
              <a:rPr lang="hr-HR" sz="2000" dirty="0" smtClean="0"/>
              <a:t>Ovo preventivno djelovanje očituje se u kontinuiranom osvještavanju učenika kada su u mirnoj, dobroj fazi. </a:t>
            </a:r>
          </a:p>
          <a:p>
            <a:pPr eaLnBrk="1" hangingPunct="1"/>
            <a:r>
              <a:rPr lang="hr-HR" sz="2000" dirty="0" smtClean="0"/>
              <a:t>Nastavnik treba sam sebi osvijestiti da je u razredu sve u redu, da proces nastave dobro teče.</a:t>
            </a:r>
          </a:p>
          <a:p>
            <a:pPr eaLnBrk="1" hangingPunct="1"/>
            <a:r>
              <a:rPr lang="hr-HR" sz="2000" dirty="0" smtClean="0"/>
              <a:t>Treba također to reći i učenicima. Osvijestiti ih da oni to upravo rade i kako je to zapravo moguće</a:t>
            </a:r>
          </a:p>
          <a:p>
            <a:pPr eaLnBrk="1" hangingPunct="1">
              <a:buFont typeface="Wingdings" pitchFamily="2" charset="2"/>
              <a:buNone/>
            </a:pPr>
            <a:r>
              <a:rPr lang="hr-HR" sz="2000" dirty="0" smtClean="0"/>
              <a:t>	</a:t>
            </a:r>
            <a:r>
              <a:rPr lang="hr-HR" sz="2000" dirty="0" err="1" smtClean="0"/>
              <a:t>Npr</a:t>
            </a:r>
            <a:r>
              <a:rPr lang="hr-HR" sz="2000" dirty="0" smtClean="0"/>
              <a:t>. Ante, vidiš kako nije teško pratiti nastavu, nema nekih problema </a:t>
            </a:r>
            <a:r>
              <a:rPr lang="hr-HR" sz="2000" dirty="0" err="1" smtClean="0"/>
              <a:t>...je</a:t>
            </a:r>
            <a:r>
              <a:rPr lang="hr-HR" sz="2000" dirty="0" smtClean="0"/>
              <a:t> li tako? </a:t>
            </a:r>
          </a:p>
          <a:p>
            <a:pPr eaLnBrk="1" hangingPunct="1"/>
            <a:r>
              <a:rPr lang="hr-HR" sz="2000" dirty="0" smtClean="0"/>
              <a:t>Dakle, ne treba čekati da se problem dogodi pa gasiti požare, nego afirmirati pozitivna ponašanja!</a:t>
            </a:r>
          </a:p>
          <a:p>
            <a:pPr eaLnBrk="1" hangingPunct="1"/>
            <a:r>
              <a:rPr lang="hr-HR" sz="2000" dirty="0" smtClean="0"/>
              <a:t>Drugi princip jest da nastavnik reagira na sitne suptilne male odmake koji mogu izrasti u velika ometanja. </a:t>
            </a:r>
          </a:p>
          <a:p>
            <a:pPr eaLnBrk="1" hangingPunct="1"/>
            <a:r>
              <a:rPr lang="hr-HR" sz="2000" dirty="0" smtClean="0"/>
              <a:t>Ako nastavnik u tome uspije, tada će već u začetku zaustavljati učenike i tako uvijek održavati situaciju mirnom.</a:t>
            </a:r>
          </a:p>
        </p:txBody>
      </p:sp>
      <p:sp>
        <p:nvSpPr>
          <p:cNvPr id="4" name="Pravokutnik 3"/>
          <p:cNvSpPr/>
          <p:nvPr/>
        </p:nvSpPr>
        <p:spPr>
          <a:xfrm>
            <a:off x="0" y="7086600"/>
            <a:ext cx="9144000" cy="338554"/>
          </a:xfrm>
          <a:prstGeom prst="rect">
            <a:avLst/>
          </a:prstGeom>
        </p:spPr>
        <p:txBody>
          <a:bodyPr wrap="square">
            <a:spAutoFit/>
          </a:bodyPr>
          <a:lstStyle/>
          <a:p>
            <a:pPr marL="438150" indent="-438150" eaLnBrk="1" hangingPunct="1"/>
            <a:r>
              <a:rPr lang="hr-HR" dirty="0" smtClean="0"/>
              <a:t>Prevencija je najefikasnija ako se anticipira neadekvatno ponašanje i rano intervenira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88640"/>
            <a:ext cx="8229600" cy="1228998"/>
          </a:xfrm>
          <a:solidFill>
            <a:srgbClr val="92D050"/>
          </a:solidFill>
          <a:ln>
            <a:solidFill>
              <a:schemeClr val="accent1"/>
            </a:solidFill>
          </a:ln>
        </p:spPr>
        <p:txBody>
          <a:bodyPr>
            <a:normAutofit fontScale="90000"/>
          </a:bodyPr>
          <a:lstStyle/>
          <a:p>
            <a:r>
              <a:rPr lang="hr-HR" b="1" dirty="0" smtClean="0"/>
              <a:t/>
            </a:r>
            <a:br>
              <a:rPr lang="hr-HR" b="1" dirty="0" smtClean="0"/>
            </a:br>
            <a:r>
              <a:rPr lang="hr-HR" b="1" dirty="0" smtClean="0"/>
              <a:t>20 STRATEGIJA I TEHNIKA</a:t>
            </a:r>
            <a:br>
              <a:rPr lang="hr-HR" b="1" dirty="0" smtClean="0"/>
            </a:br>
            <a:r>
              <a:rPr lang="hr-HR" b="1" dirty="0" smtClean="0"/>
              <a:t>korisnih za kontrolu ponašanja</a:t>
            </a:r>
            <a:r>
              <a:rPr lang="hr-HR" dirty="0" smtClean="0"/>
              <a:t/>
            </a:r>
            <a:br>
              <a:rPr lang="hr-HR" dirty="0" smtClean="0"/>
            </a:br>
            <a:endParaRPr lang="hr-HR" dirty="0"/>
          </a:p>
        </p:txBody>
      </p:sp>
      <p:sp>
        <p:nvSpPr>
          <p:cNvPr id="3" name="Rezervirano mjesto sadržaja 2"/>
          <p:cNvSpPr>
            <a:spLocks noGrp="1"/>
          </p:cNvSpPr>
          <p:nvPr>
            <p:ph idx="1"/>
          </p:nvPr>
        </p:nvSpPr>
        <p:spPr/>
        <p:txBody>
          <a:bodyPr>
            <a:normAutofit fontScale="47500" lnSpcReduction="20000"/>
          </a:bodyPr>
          <a:lstStyle/>
          <a:p>
            <a:pPr lvl="0"/>
            <a:r>
              <a:rPr lang="hr-HR" b="1" dirty="0" smtClean="0"/>
              <a:t>Preuzmite odgovornost u učionici</a:t>
            </a:r>
            <a:endParaRPr lang="hr-HR" dirty="0" smtClean="0"/>
          </a:p>
          <a:p>
            <a:pPr lvl="0"/>
            <a:r>
              <a:rPr lang="hr-HR" dirty="0" smtClean="0"/>
              <a:t>Svi autori koji se bave disciplinom se slažu: učitelji moraju čvrsto odgovornost u razredu. Oni su 'šefovi' U to se ne smije sumnjati. Oni mogu biti ljubazni, ali i čvrsti. </a:t>
            </a:r>
            <a:r>
              <a:rPr lang="hr-HR" dirty="0" err="1" smtClean="0"/>
              <a:t>Input</a:t>
            </a:r>
            <a:r>
              <a:rPr lang="hr-HR" dirty="0" smtClean="0"/>
              <a:t> učenika cijeniti, ali učitelj je taj koji 'naređuje paljbu' </a:t>
            </a:r>
          </a:p>
          <a:p>
            <a:r>
              <a:rPr lang="hr-HR" dirty="0" smtClean="0"/>
              <a:t>  </a:t>
            </a:r>
          </a:p>
          <a:p>
            <a:pPr lvl="0"/>
            <a:r>
              <a:rPr lang="hr-HR" b="1" dirty="0" smtClean="0"/>
              <a:t>Načinite dobra pravila za ponašanje u razredu</a:t>
            </a:r>
            <a:endParaRPr lang="hr-HR" dirty="0" smtClean="0"/>
          </a:p>
          <a:p>
            <a:pPr lvl="0"/>
            <a:r>
              <a:rPr lang="hr-HR" dirty="0" smtClean="0"/>
              <a:t>Pravila moraju biti kratka i jasna, 5-6 njih. Učenici trebaju biti uključeni u njihovu izboru-postavkama.  Pozitivno formulirana. Vidljiva u razredu. Objasniti ih tako da ih svi učenici razumiju. Posljedice njihova kršenja također Povremeno ih obnavljati. </a:t>
            </a:r>
          </a:p>
          <a:p>
            <a:r>
              <a:rPr lang="hr-HR" dirty="0" smtClean="0"/>
              <a:t> </a:t>
            </a:r>
          </a:p>
          <a:p>
            <a:pPr lvl="0"/>
            <a:r>
              <a:rPr lang="hr-HR" b="1" dirty="0" smtClean="0"/>
              <a:t>Očekujte najbolje od učenika: to recite i pokažite</a:t>
            </a:r>
            <a:endParaRPr lang="hr-HR" dirty="0" smtClean="0"/>
          </a:p>
          <a:p>
            <a:pPr lvl="0"/>
            <a:r>
              <a:rPr lang="hr-HR" dirty="0" smtClean="0"/>
              <a:t>Pravila se prave i objavljuju da informiraju učenike i podsjete ih na očekivanja. Svaki ih učenik treba poštivati i od njih se to očekuje da čine dobrovoljno, jer su oni i pravljeni sa najboljim namjerama za učenike. Ništa osim najboljeg ponašanja nije dovoljno.</a:t>
            </a:r>
          </a:p>
          <a:p>
            <a:r>
              <a:rPr lang="hr-HR" dirty="0" smtClean="0"/>
              <a:t> </a:t>
            </a:r>
          </a:p>
          <a:p>
            <a:pPr lvl="0"/>
            <a:r>
              <a:rPr lang="hr-HR" b="1" dirty="0" smtClean="0"/>
              <a:t>Primjenjujte pravila dosljedno</a:t>
            </a:r>
            <a:endParaRPr lang="hr-HR" dirty="0" smtClean="0"/>
          </a:p>
          <a:p>
            <a:pPr lvl="0"/>
            <a:r>
              <a:rPr lang="hr-HR" dirty="0" smtClean="0"/>
              <a:t>Pravila su bezvrijedna ukoliko ih se ne poštuje. Učenici ih jasno razumiju i razumiju posljedice. Kada biraju kršenje pravila, biraju i posljedice. Učitelji moraju, bez ustezanja, pozivati (primijeniti) se na izabrane posljedice. </a:t>
            </a:r>
          </a:p>
          <a:p>
            <a:endParaRPr lang="hr-H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defRPr/>
            </a:pPr>
            <a:r>
              <a:rPr lang="hr-HR" sz="3200" dirty="0" smtClean="0"/>
              <a:t>NASTAVNICI</a:t>
            </a:r>
            <a:endParaRPr lang="en-US" sz="3200" dirty="0" smtClean="0"/>
          </a:p>
        </p:txBody>
      </p:sp>
      <p:sp>
        <p:nvSpPr>
          <p:cNvPr id="10243" name="Rectangle 3"/>
          <p:cNvSpPr>
            <a:spLocks noGrp="1" noChangeArrowheads="1"/>
          </p:cNvSpPr>
          <p:nvPr>
            <p:ph type="body" idx="1"/>
          </p:nvPr>
        </p:nvSpPr>
        <p:spPr/>
        <p:txBody>
          <a:bodyPr/>
          <a:lstStyle/>
          <a:p>
            <a:pPr eaLnBrk="1" hangingPunct="1">
              <a:lnSpc>
                <a:spcPct val="80000"/>
              </a:lnSpc>
              <a:defRPr/>
            </a:pPr>
            <a:r>
              <a:rPr lang="en-US" sz="2500" dirty="0" smtClean="0"/>
              <a:t>77% </a:t>
            </a:r>
            <a:r>
              <a:rPr lang="hr-HR" sz="2500" dirty="0" smtClean="0"/>
              <a:t>nastavnika priznaje da bi njihova nastava bila mnogo uspješnija kada ne bi toliko vremena trošili na učenike koji se nedolično ponašaju.  </a:t>
            </a:r>
            <a:r>
              <a:rPr lang="en-US" sz="2500" dirty="0" smtClean="0"/>
              <a:t>(Public Agenda, 2004).</a:t>
            </a:r>
          </a:p>
          <a:p>
            <a:pPr eaLnBrk="1" hangingPunct="1">
              <a:lnSpc>
                <a:spcPct val="80000"/>
              </a:lnSpc>
              <a:defRPr/>
            </a:pPr>
            <a:r>
              <a:rPr lang="en-US" sz="2500" dirty="0" smtClean="0"/>
              <a:t>40% </a:t>
            </a:r>
            <a:r>
              <a:rPr lang="hr-HR" sz="2500" dirty="0" smtClean="0"/>
              <a:t>nastavnika izjavljuje da </a:t>
            </a:r>
            <a:r>
              <a:rPr lang="hr-HR" sz="2500" b="1" dirty="0" smtClean="0"/>
              <a:t>više vremena troše na uspostavljanje reda nego na nastavu</a:t>
            </a:r>
            <a:r>
              <a:rPr lang="hr-HR" sz="2500" dirty="0" smtClean="0"/>
              <a:t>. </a:t>
            </a:r>
            <a:r>
              <a:rPr lang="en-US" sz="2500" dirty="0" smtClean="0"/>
              <a:t>(Johnson, 2004).</a:t>
            </a:r>
          </a:p>
          <a:p>
            <a:pPr eaLnBrk="1" hangingPunct="1">
              <a:lnSpc>
                <a:spcPct val="80000"/>
              </a:lnSpc>
              <a:defRPr/>
            </a:pPr>
            <a:r>
              <a:rPr lang="en-US" sz="2500" dirty="0" smtClean="0"/>
              <a:t> Phi Delta Kappa, Gallup, or National Education Association </a:t>
            </a:r>
            <a:r>
              <a:rPr lang="hr-HR" sz="2500" dirty="0" smtClean="0"/>
              <a:t>podaci govore da je </a:t>
            </a:r>
            <a:r>
              <a:rPr lang="hr-HR" sz="2500" b="1" dirty="0" smtClean="0"/>
              <a:t>disciplina problem nastavnicima i roditeljima –</a:t>
            </a:r>
            <a:r>
              <a:rPr lang="hr-HR" sz="2500" dirty="0" smtClean="0"/>
              <a:t> (isto je doma i u školi). </a:t>
            </a:r>
            <a:r>
              <a:rPr lang="en-US" sz="2500" dirty="0" smtClean="0"/>
              <a:t> </a:t>
            </a:r>
            <a:r>
              <a:rPr lang="hr-HR" sz="2500" dirty="0" smtClean="0"/>
              <a:t> </a:t>
            </a:r>
            <a:endParaRPr lang="en-US" sz="2500" dirty="0" smtClean="0"/>
          </a:p>
          <a:p>
            <a:pPr>
              <a:lnSpc>
                <a:spcPct val="80000"/>
              </a:lnSpc>
              <a:defRPr/>
            </a:pPr>
            <a:endParaRPr lang="hr-HR" sz="2800" dirty="0" smtClean="0"/>
          </a:p>
          <a:p>
            <a:pPr eaLnBrk="1" hangingPunct="1">
              <a:lnSpc>
                <a:spcPct val="80000"/>
              </a:lnSpc>
              <a:defRPr/>
            </a:pPr>
            <a:endParaRPr lang="en-US" sz="2500" dirty="0" smtClean="0"/>
          </a:p>
        </p:txBody>
      </p:sp>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 calcmode="lin" valueType="num">
                                      <p:cBhvr additive="base">
                                        <p:cTn id="7" dur="5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pRg st="1" end="1"/>
                                            </p:txEl>
                                          </p:spTgt>
                                        </p:tgtEl>
                                        <p:attrNameLst>
                                          <p:attrName>style.visibility</p:attrName>
                                        </p:attrNameLst>
                                      </p:cBhvr>
                                      <p:to>
                                        <p:strVal val="visible"/>
                                      </p:to>
                                    </p:set>
                                    <p:anim calcmode="lin" valueType="num">
                                      <p:cBhvr additive="base">
                                        <p:cTn id="13" dur="5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pRg st="2" end="2"/>
                                            </p:txEl>
                                          </p:spTgt>
                                        </p:tgtEl>
                                        <p:attrNameLst>
                                          <p:attrName>style.visibility</p:attrName>
                                        </p:attrNameLst>
                                      </p:cBhvr>
                                      <p:to>
                                        <p:strVal val="visible"/>
                                      </p:to>
                                    </p:set>
                                    <p:anim calcmode="lin" valueType="num">
                                      <p:cBhvr additive="base">
                                        <p:cTn id="19" dur="5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90066"/>
          </a:xfrm>
          <a:solidFill>
            <a:srgbClr val="92D050"/>
          </a:solidFill>
          <a:ln>
            <a:solidFill>
              <a:schemeClr val="accent1"/>
            </a:solidFill>
          </a:ln>
        </p:spPr>
        <p:txBody>
          <a:bodyPr>
            <a:normAutofit fontScale="90000"/>
          </a:bodyPr>
          <a:lstStyle/>
          <a:p>
            <a:r>
              <a:rPr lang="hr-HR" dirty="0" smtClean="0"/>
              <a:t>(2)</a:t>
            </a:r>
            <a:endParaRPr lang="hr-HR" dirty="0"/>
          </a:p>
        </p:txBody>
      </p:sp>
      <p:sp>
        <p:nvSpPr>
          <p:cNvPr id="3" name="Rezervirano mjesto sadržaja 2"/>
          <p:cNvSpPr>
            <a:spLocks noGrp="1"/>
          </p:cNvSpPr>
          <p:nvPr>
            <p:ph idx="1"/>
          </p:nvPr>
        </p:nvSpPr>
        <p:spPr>
          <a:xfrm>
            <a:off x="457200" y="980728"/>
            <a:ext cx="8229600" cy="5145435"/>
          </a:xfrm>
        </p:spPr>
        <p:txBody>
          <a:bodyPr>
            <a:normAutofit fontScale="55000" lnSpcReduction="20000"/>
          </a:bodyPr>
          <a:lstStyle/>
          <a:p>
            <a:pPr lvl="0"/>
            <a:r>
              <a:rPr lang="hr-HR" b="1" dirty="0" smtClean="0"/>
              <a:t>Ne dozvolite destruktivno ponašanje.</a:t>
            </a:r>
            <a:endParaRPr lang="hr-HR" dirty="0" smtClean="0"/>
          </a:p>
          <a:p>
            <a:pPr lvl="0"/>
            <a:r>
              <a:rPr lang="hr-HR" dirty="0" smtClean="0"/>
              <a:t>Nikada ne dozvolite učenicima da prekinu/razbiju nastavu ili učenje. Takvo je ponašanje destruktivno. Dobra disciplina pomaže konstruktivno ponašanje, dozvoljava dobru nastavu i osigurava dobro učenje.</a:t>
            </a:r>
          </a:p>
          <a:p>
            <a:r>
              <a:rPr lang="hr-HR" dirty="0" smtClean="0"/>
              <a:t>  </a:t>
            </a:r>
          </a:p>
          <a:p>
            <a:pPr lvl="0"/>
            <a:r>
              <a:rPr lang="hr-HR" b="1" dirty="0" smtClean="0"/>
              <a:t>Upravljajte grupom i nastavom efikasno.</a:t>
            </a:r>
            <a:endParaRPr lang="hr-HR" dirty="0" smtClean="0"/>
          </a:p>
          <a:p>
            <a:pPr lvl="0"/>
            <a:r>
              <a:rPr lang="hr-HR" dirty="0" smtClean="0"/>
              <a:t>Vodite sat tako da dosada ne postane problem. Prelazite s jednog na drugi sat tečno, bez gubljenja vremena. Dosada i grubi prijelazi daju pogodno tlo  u kojem neželjeno ponašanje može rasti.</a:t>
            </a:r>
          </a:p>
          <a:p>
            <a:r>
              <a:rPr lang="hr-HR" dirty="0" smtClean="0"/>
              <a:t> </a:t>
            </a:r>
          </a:p>
          <a:p>
            <a:pPr lvl="0"/>
            <a:r>
              <a:rPr lang="hr-HR" b="1" dirty="0" smtClean="0"/>
              <a:t>Podučavajte učenike kako izabrati dobro ponašanje</a:t>
            </a:r>
            <a:endParaRPr lang="hr-HR" dirty="0" smtClean="0"/>
          </a:p>
          <a:p>
            <a:pPr lvl="0"/>
            <a:r>
              <a:rPr lang="hr-HR" dirty="0" smtClean="0"/>
              <a:t>Pokažite učenicima da mogu birati između dobrog i lošeg ponašanja. Pokažite im da dobar izbor vodi uspjehu, prihvaćanju, poštovanju. </a:t>
            </a:r>
            <a:r>
              <a:rPr lang="hr-HR" dirty="0" err="1" smtClean="0"/>
              <a:t>Pomozite</a:t>
            </a:r>
            <a:r>
              <a:rPr lang="hr-HR" dirty="0" smtClean="0"/>
              <a:t> im da odluče jesu li njihovi izbori dobri ili loši. Podržite ih kada izvrše dobar izbor.</a:t>
            </a:r>
          </a:p>
          <a:p>
            <a:r>
              <a:rPr lang="hr-HR" dirty="0" smtClean="0"/>
              <a:t> </a:t>
            </a:r>
          </a:p>
          <a:p>
            <a:pPr lvl="0"/>
            <a:r>
              <a:rPr lang="hr-HR" b="1" dirty="0" smtClean="0"/>
              <a:t>Koristite efektivan stil kada razgovarate s učenicima</a:t>
            </a:r>
            <a:endParaRPr lang="hr-HR" dirty="0" smtClean="0"/>
          </a:p>
          <a:p>
            <a:pPr lvl="0"/>
            <a:r>
              <a:rPr lang="hr-HR" dirty="0" err="1" smtClean="0"/>
              <a:t>Ginott</a:t>
            </a:r>
            <a:r>
              <a:rPr lang="hr-HR" dirty="0" smtClean="0"/>
              <a:t> naglašava da je komunikacija efektivnija od napada na učenike. </a:t>
            </a:r>
            <a:r>
              <a:rPr lang="hr-HR" dirty="0" err="1" smtClean="0"/>
              <a:t>Glasser</a:t>
            </a:r>
            <a:r>
              <a:rPr lang="hr-HR" dirty="0" smtClean="0"/>
              <a:t> opisuje kako se suprotstaviti lošem ponašanju na produktivan način, kao što čine </a:t>
            </a:r>
            <a:r>
              <a:rPr lang="hr-HR" dirty="0" err="1" smtClean="0"/>
              <a:t>Canter</a:t>
            </a:r>
            <a:r>
              <a:rPr lang="hr-HR" dirty="0" smtClean="0"/>
              <a:t> i </a:t>
            </a:r>
            <a:r>
              <a:rPr lang="hr-HR" dirty="0" err="1" smtClean="0"/>
              <a:t>Dreikurs</a:t>
            </a:r>
            <a:r>
              <a:rPr lang="hr-HR" dirty="0" smtClean="0"/>
              <a:t>. Neprijateljski govor i bezbojan razgovor jesu neuspješni. Govorite otvoreno i činjenično. Budite mirni, ali čvrsti i uporni.</a:t>
            </a:r>
          </a:p>
          <a:p>
            <a:endParaRPr lang="hr-HR" dirty="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18058"/>
          </a:xfrm>
          <a:solidFill>
            <a:srgbClr val="92D050"/>
          </a:solidFill>
          <a:ln>
            <a:solidFill>
              <a:schemeClr val="accent1"/>
            </a:solidFill>
          </a:ln>
        </p:spPr>
        <p:txBody>
          <a:bodyPr>
            <a:normAutofit fontScale="90000"/>
          </a:bodyPr>
          <a:lstStyle/>
          <a:p>
            <a:r>
              <a:rPr lang="hr-HR" dirty="0" smtClean="0"/>
              <a:t>3</a:t>
            </a:r>
            <a:endParaRPr lang="hr-HR" dirty="0"/>
          </a:p>
        </p:txBody>
      </p:sp>
      <p:sp>
        <p:nvSpPr>
          <p:cNvPr id="3" name="Rezervirano mjesto sadržaja 2"/>
          <p:cNvSpPr>
            <a:spLocks noGrp="1"/>
          </p:cNvSpPr>
          <p:nvPr>
            <p:ph idx="1"/>
          </p:nvPr>
        </p:nvSpPr>
        <p:spPr>
          <a:xfrm>
            <a:off x="457200" y="908720"/>
            <a:ext cx="8229600" cy="5217443"/>
          </a:xfrm>
        </p:spPr>
        <p:txBody>
          <a:bodyPr>
            <a:normAutofit fontScale="47500" lnSpcReduction="20000"/>
          </a:bodyPr>
          <a:lstStyle/>
          <a:p>
            <a:pPr lvl="0"/>
            <a:r>
              <a:rPr lang="hr-HR" b="1" dirty="0" smtClean="0"/>
              <a:t>Pružite svakom učeniku mogućnost i iskustvo </a:t>
            </a:r>
            <a:endParaRPr lang="hr-HR" dirty="0" smtClean="0"/>
          </a:p>
          <a:p>
            <a:pPr lvl="0"/>
            <a:r>
              <a:rPr lang="hr-HR" dirty="0" smtClean="0"/>
              <a:t>Svaki učenik žudi za uspjehom i priznanjem. Osigurajte iskren/stvaran uspjeh kroz napredovanje i priznanje. Podržite, potičite učenike na najefikasniji način za grupu i pojedinca. </a:t>
            </a:r>
            <a:r>
              <a:rPr lang="hr-HR" dirty="0" err="1" smtClean="0"/>
              <a:t>Pomozite</a:t>
            </a:r>
            <a:r>
              <a:rPr lang="hr-HR" dirty="0" smtClean="0"/>
              <a:t> učenicima da vode bilješke koji </a:t>
            </a:r>
            <a:r>
              <a:rPr lang="hr-HR" dirty="0" err="1" smtClean="0"/>
              <a:t>pokazaju</a:t>
            </a:r>
            <a:r>
              <a:rPr lang="hr-HR" dirty="0" smtClean="0"/>
              <a:t> napredak. Pokažite njihov progres njihovim roditeljima. </a:t>
            </a:r>
          </a:p>
          <a:p>
            <a:r>
              <a:rPr lang="hr-HR" dirty="0" smtClean="0"/>
              <a:t>  </a:t>
            </a:r>
          </a:p>
          <a:p>
            <a:pPr lvl="0"/>
            <a:r>
              <a:rPr lang="hr-HR" b="1" dirty="0" smtClean="0"/>
              <a:t>Reducirajte neuspjeh na najniži mogući stupanj.</a:t>
            </a:r>
            <a:endParaRPr lang="hr-HR" dirty="0" smtClean="0"/>
          </a:p>
          <a:p>
            <a:pPr lvl="0"/>
            <a:r>
              <a:rPr lang="hr-HR" dirty="0" smtClean="0"/>
              <a:t>Neuspjeh i greška nisu sinonimi. Netko može činiti greške a još biti uspješan. Neuspjeh rezultira iz nedostatka napretka. Čak i s progresom, nedostatak priznanja može uzrokovati osjećaj neuspjeha. Neuspjeh treba držati na minimumu jer je on samo obnovljiv. Kada se djeca vide  gubitnicima, tako se nastoje i ponašati.  (</a:t>
            </a:r>
            <a:r>
              <a:rPr lang="hr-HR" dirty="0" err="1" smtClean="0"/>
              <a:t>samoispunjujuće</a:t>
            </a:r>
            <a:r>
              <a:rPr lang="hr-HR" dirty="0" smtClean="0"/>
              <a:t> proročanstvo)</a:t>
            </a:r>
          </a:p>
          <a:p>
            <a:r>
              <a:rPr lang="hr-HR" dirty="0" smtClean="0"/>
              <a:t>  </a:t>
            </a:r>
          </a:p>
          <a:p>
            <a:pPr lvl="0"/>
            <a:r>
              <a:rPr lang="hr-HR" b="1" dirty="0" smtClean="0"/>
              <a:t>Oblikujte ponašanje kroz sustavno ohrabrenje</a:t>
            </a:r>
            <a:endParaRPr lang="hr-HR" dirty="0" smtClean="0"/>
          </a:p>
          <a:p>
            <a:pPr lvl="0"/>
            <a:r>
              <a:rPr lang="hr-HR" dirty="0" smtClean="0"/>
              <a:t>Primijenite sustav modifikacije ponašanja. Budite sigurni da sve to odgovara zrelosti učenika. Sustavno ohrabrenje motivira i oblikuje ponašanje svih učenika, na svim stupnjevima. To je jednostavno najuspješnija tehnika za izgradnju ponašanja koje želite vidjeti kod svojih učenika.</a:t>
            </a:r>
          </a:p>
          <a:p>
            <a:r>
              <a:rPr lang="hr-HR" dirty="0" smtClean="0"/>
              <a:t>  </a:t>
            </a:r>
          </a:p>
          <a:p>
            <a:pPr lvl="0"/>
            <a:r>
              <a:rPr lang="hr-HR" b="1" dirty="0" smtClean="0"/>
              <a:t>Suprotstavite se lošem ponašanju čvrsto, ali pozitivno</a:t>
            </a:r>
            <a:r>
              <a:rPr lang="hr-HR" dirty="0" smtClean="0"/>
              <a:t>.</a:t>
            </a:r>
          </a:p>
          <a:p>
            <a:pPr lvl="0"/>
            <a:r>
              <a:rPr lang="hr-HR" dirty="0" smtClean="0"/>
              <a:t>Neka loša ponašanja možete ignorirati, ali kada ono postane razorno (remetilačko) za nastavu  i učenje s njim se treba obračunati. Učitelji moraju imati hrabrost sukobiti se s učenicima koji su </a:t>
            </a:r>
            <a:r>
              <a:rPr lang="hr-HR" dirty="0" err="1" smtClean="0"/>
              <a:t>remetitelji</a:t>
            </a:r>
            <a:r>
              <a:rPr lang="hr-HR" dirty="0" smtClean="0"/>
              <a:t>  reda. Vještine sukobljavanja/suočavanja su opisali </a:t>
            </a:r>
            <a:r>
              <a:rPr lang="hr-HR" dirty="0" err="1" smtClean="0"/>
              <a:t>Ginott</a:t>
            </a:r>
            <a:r>
              <a:rPr lang="hr-HR" dirty="0" smtClean="0"/>
              <a:t>, </a:t>
            </a:r>
            <a:r>
              <a:rPr lang="hr-HR" dirty="0" err="1" smtClean="0"/>
              <a:t>Glasser</a:t>
            </a:r>
            <a:r>
              <a:rPr lang="hr-HR" dirty="0" smtClean="0"/>
              <a:t>, </a:t>
            </a:r>
            <a:r>
              <a:rPr lang="hr-HR" dirty="0" err="1" smtClean="0"/>
              <a:t>Canter</a:t>
            </a:r>
            <a:r>
              <a:rPr lang="hr-HR" dirty="0" smtClean="0"/>
              <a:t>, </a:t>
            </a:r>
            <a:r>
              <a:rPr lang="hr-HR" dirty="0" err="1" smtClean="0"/>
              <a:t>Dreikurs</a:t>
            </a:r>
            <a:r>
              <a:rPr lang="hr-HR" dirty="0" smtClean="0"/>
              <a:t> i mnogi drugi.</a:t>
            </a:r>
          </a:p>
          <a:p>
            <a:endParaRPr lang="hr-H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346050"/>
          </a:xfrm>
          <a:solidFill>
            <a:srgbClr val="92D050"/>
          </a:solidFill>
          <a:ln>
            <a:solidFill>
              <a:schemeClr val="accent1"/>
            </a:solidFill>
          </a:ln>
        </p:spPr>
        <p:txBody>
          <a:bodyPr>
            <a:normAutofit fontScale="90000"/>
          </a:bodyPr>
          <a:lstStyle/>
          <a:p>
            <a:r>
              <a:rPr lang="hr-HR" dirty="0" smtClean="0"/>
              <a:t>4</a:t>
            </a:r>
            <a:endParaRPr lang="hr-HR" dirty="0"/>
          </a:p>
        </p:txBody>
      </p:sp>
      <p:sp>
        <p:nvSpPr>
          <p:cNvPr id="3" name="Rezervirano mjesto sadržaja 2"/>
          <p:cNvSpPr>
            <a:spLocks noGrp="1"/>
          </p:cNvSpPr>
          <p:nvPr>
            <p:ph idx="1"/>
          </p:nvPr>
        </p:nvSpPr>
        <p:spPr>
          <a:xfrm>
            <a:off x="457200" y="836712"/>
            <a:ext cx="8229600" cy="5760640"/>
          </a:xfrm>
        </p:spPr>
        <p:txBody>
          <a:bodyPr>
            <a:normAutofit fontScale="47500" lnSpcReduction="20000"/>
          </a:bodyPr>
          <a:lstStyle/>
          <a:p>
            <a:pPr lvl="0"/>
            <a:r>
              <a:rPr lang="hr-HR" b="1" dirty="0" smtClean="0"/>
              <a:t>Pozovite se na prirodne posljedice dobra i loša ponašanja.</a:t>
            </a:r>
            <a:endParaRPr lang="hr-HR" dirty="0" smtClean="0"/>
          </a:p>
          <a:p>
            <a:pPr lvl="0"/>
            <a:r>
              <a:rPr lang="hr-HR" dirty="0" smtClean="0"/>
              <a:t>Kada se učenici pridržavaju pravila treba ih nagraditi. Kada ih krše treba ih kazniti. U oba slučaja su unaprijed svjesni posljedica. Oni biraju da se dobro ili loše ponašaju; istovremeno oni biraju nagrade ili kazne. Ovaj princip mora biti apsolutno jasan učenicima. Učitelj ga, pak, mora primjenjivati konzistentno i bez uvjetno. </a:t>
            </a:r>
          </a:p>
          <a:p>
            <a:r>
              <a:rPr lang="hr-HR" dirty="0" smtClean="0"/>
              <a:t> </a:t>
            </a:r>
          </a:p>
          <a:p>
            <a:pPr lvl="0"/>
            <a:r>
              <a:rPr lang="hr-HR" b="1" dirty="0" smtClean="0"/>
              <a:t>Učinite sve što možete da podržite dobro ponašanje</a:t>
            </a:r>
            <a:endParaRPr lang="hr-HR" dirty="0" smtClean="0"/>
          </a:p>
          <a:p>
            <a:pPr lvl="0"/>
            <a:r>
              <a:rPr lang="hr-HR" dirty="0" smtClean="0"/>
              <a:t>Disciplina tendira da se fokusira na loše ponašanje.  To je izvor problema za nastavu i učenje. Međutim, dobro ponašanje treba stalno poticati i podržavati. To je izvor prevencije. Kako podržavati dobro ponašanje vidjeli smo kod Skinnera, </a:t>
            </a:r>
            <a:r>
              <a:rPr lang="hr-HR" dirty="0" err="1" smtClean="0"/>
              <a:t>Cantera</a:t>
            </a:r>
            <a:r>
              <a:rPr lang="hr-HR" dirty="0" smtClean="0"/>
              <a:t> i drugih.</a:t>
            </a:r>
          </a:p>
          <a:p>
            <a:r>
              <a:rPr lang="hr-HR" dirty="0" smtClean="0"/>
              <a:t>  </a:t>
            </a:r>
          </a:p>
          <a:p>
            <a:pPr lvl="0"/>
            <a:r>
              <a:rPr lang="hr-HR" b="1" dirty="0" smtClean="0"/>
              <a:t>Podučavajte dobro ponašanje kroz dobar primjer</a:t>
            </a:r>
            <a:endParaRPr lang="hr-HR" dirty="0" smtClean="0"/>
          </a:p>
          <a:p>
            <a:pPr lvl="0"/>
            <a:r>
              <a:rPr lang="hr-HR" dirty="0" smtClean="0"/>
              <a:t>Budite najbolji model svojim učenicima. Pokažite brigu, ponašanje, uljudnost. Budite ljubazni i od pomoći. Neka učenici vježbaju ponašanja modelirana za njih. Podržite ih kada ponavljaju željena ponašanja koja ste vi modelirali.</a:t>
            </a:r>
          </a:p>
          <a:p>
            <a:r>
              <a:rPr lang="hr-HR" dirty="0" smtClean="0"/>
              <a:t> </a:t>
            </a:r>
          </a:p>
          <a:p>
            <a:pPr lvl="0"/>
            <a:r>
              <a:rPr lang="hr-HR" b="1" dirty="0" smtClean="0"/>
              <a:t>Naglašavajte dobro vladanje i život prema zlatnom pravilu</a:t>
            </a:r>
            <a:endParaRPr lang="hr-HR" dirty="0" smtClean="0"/>
          </a:p>
          <a:p>
            <a:pPr lvl="0"/>
            <a:r>
              <a:rPr lang="hr-HR" dirty="0" smtClean="0"/>
              <a:t>Učinite jasnim od samog početka da imate visoke standarde kod ponašanja učenika. Očekujete od učenika da se dobro vladaju. Očekujete od njih da žive prema zlatnom pravilu. Zabranite im, izravno, da se služe sarkazmom ili okrutnošću. Nagradite ih kada se lijepo ponašaju. Primijenite prirodne kaznene posljedice kada ugrožavaju postavljene granice.</a:t>
            </a:r>
          </a:p>
          <a:p>
            <a:endParaRPr lang="hr-H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8229600" cy="418058"/>
          </a:xfrm>
          <a:solidFill>
            <a:srgbClr val="92D050"/>
          </a:solidFill>
          <a:ln>
            <a:solidFill>
              <a:schemeClr val="accent1"/>
            </a:solidFill>
          </a:ln>
        </p:spPr>
        <p:txBody>
          <a:bodyPr>
            <a:normAutofit fontScale="90000"/>
          </a:bodyPr>
          <a:lstStyle/>
          <a:p>
            <a:r>
              <a:rPr lang="hr-HR" dirty="0" smtClean="0"/>
              <a:t>5</a:t>
            </a:r>
            <a:endParaRPr lang="hr-HR" dirty="0"/>
          </a:p>
        </p:txBody>
      </p:sp>
      <p:sp>
        <p:nvSpPr>
          <p:cNvPr id="3" name="Rezervirano mjesto sadržaja 2"/>
          <p:cNvSpPr>
            <a:spLocks noGrp="1"/>
          </p:cNvSpPr>
          <p:nvPr>
            <p:ph idx="1"/>
          </p:nvPr>
        </p:nvSpPr>
        <p:spPr>
          <a:xfrm>
            <a:off x="457200" y="908720"/>
            <a:ext cx="8229600" cy="5217443"/>
          </a:xfrm>
        </p:spPr>
        <p:txBody>
          <a:bodyPr>
            <a:normAutofit fontScale="47500" lnSpcReduction="20000"/>
          </a:bodyPr>
          <a:lstStyle/>
          <a:p>
            <a:pPr lvl="0"/>
            <a:r>
              <a:rPr lang="hr-HR" b="1" dirty="0" smtClean="0"/>
              <a:t>Uspostavite dobar sustav podrške vašem programu discipline</a:t>
            </a:r>
            <a:endParaRPr lang="hr-HR" dirty="0" smtClean="0"/>
          </a:p>
          <a:p>
            <a:pPr lvl="0"/>
            <a:r>
              <a:rPr lang="hr-HR" dirty="0" smtClean="0"/>
              <a:t>Vrlo je teško to činiti sam. Biti će prilika kada učenici odbijaju vaše upute. U tim prilikama morate računati da neposrednu, brzu podršku ravnatelja, roditelja i drugih kolega.  Vidite kako ga je uspostavio </a:t>
            </a:r>
            <a:r>
              <a:rPr lang="hr-HR" dirty="0" err="1" smtClean="0"/>
              <a:t>Canter</a:t>
            </a:r>
            <a:r>
              <a:rPr lang="hr-HR" dirty="0" smtClean="0"/>
              <a:t>.</a:t>
            </a:r>
          </a:p>
          <a:p>
            <a:r>
              <a:rPr lang="hr-HR" dirty="0" smtClean="0"/>
              <a:t> </a:t>
            </a:r>
          </a:p>
          <a:p>
            <a:pPr lvl="0"/>
            <a:r>
              <a:rPr lang="hr-HR" b="1" dirty="0" smtClean="0"/>
              <a:t>Uspostavite uspješan komunikacijski sustav s roditeljima</a:t>
            </a:r>
            <a:endParaRPr lang="hr-HR" dirty="0" smtClean="0"/>
          </a:p>
          <a:p>
            <a:pPr lvl="0"/>
            <a:r>
              <a:rPr lang="hr-HR" dirty="0" smtClean="0"/>
              <a:t>Podrška roditelja je vrlo važna. Možete je osigurati ako informirate roditelje o vašem programu, aktivnostima i očekivanjima u pogledu ponašanja učenika. Pravila, posljedice i procedure ohrabrivanja mogu se opisati roditeljima. Naglasite da je vaš sustav kontrole potreban da učenje bilo maksimalno i da on podučava učenike da se odnose prema drugima na pozitivan način.</a:t>
            </a:r>
          </a:p>
          <a:p>
            <a:r>
              <a:rPr lang="hr-HR" dirty="0" smtClean="0"/>
              <a:t> </a:t>
            </a:r>
          </a:p>
          <a:p>
            <a:pPr lvl="0"/>
            <a:r>
              <a:rPr lang="hr-HR" b="1" dirty="0" smtClean="0"/>
              <a:t>Komunicirajte redovito i jasno sa učenicima</a:t>
            </a:r>
            <a:endParaRPr lang="hr-HR" dirty="0" smtClean="0"/>
          </a:p>
          <a:p>
            <a:pPr lvl="0"/>
            <a:r>
              <a:rPr lang="hr-HR" dirty="0" smtClean="0"/>
              <a:t>Razgovarajući sa učenicima formalno i neformalno pokazujete da vam je stalo do njih, da brinete o njihovu učenju i ponašanju. Jedan način uspostave dobre komunikacije je kroz razredne sastanke, kako sugerira </a:t>
            </a:r>
            <a:r>
              <a:rPr lang="hr-HR" dirty="0" err="1" smtClean="0"/>
              <a:t>Glasser</a:t>
            </a:r>
            <a:r>
              <a:rPr lang="hr-HR" dirty="0" smtClean="0"/>
              <a:t>. Učenici se osjećaju uključenim kada su informirani o učenju, ponašanju, problemima i budućnosti. Oni potpomažu učitelja i razred, uzrokujući manje problema ponašanja.</a:t>
            </a:r>
          </a:p>
          <a:p>
            <a:r>
              <a:rPr lang="hr-HR" dirty="0" smtClean="0"/>
              <a:t> </a:t>
            </a:r>
          </a:p>
          <a:p>
            <a:pPr lvl="0"/>
            <a:r>
              <a:rPr lang="hr-HR" b="1" dirty="0" smtClean="0"/>
              <a:t>Budite izdržljivi; nikada ne odustajte </a:t>
            </a:r>
            <a:endParaRPr lang="hr-HR" dirty="0" smtClean="0"/>
          </a:p>
          <a:p>
            <a:pPr lvl="0"/>
            <a:r>
              <a:rPr lang="hr-HR" dirty="0" smtClean="0"/>
              <a:t>Ne napuštajte, ne opravdavajte loše ponašanje, ne povlačite se pred agresivnim ponašanjem učenika. Imajte stav. Pokušavajte. Bit discipline je stav da ništa nećete dozvoliti da remeti podučavanje i učenje. To je najbolji doprinos koji možete dati za dobrobit svojih učenika. </a:t>
            </a:r>
          </a:p>
          <a:p>
            <a:endParaRPr lang="hr-H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0" y="0"/>
            <a:ext cx="9144000" cy="6858000"/>
          </a:xfrm>
          <a:solidFill>
            <a:srgbClr val="FF0000"/>
          </a:solidFill>
        </p:spPr>
        <p:txBody>
          <a:bodyPr>
            <a:normAutofit/>
          </a:bodyPr>
          <a:lstStyle/>
          <a:p>
            <a:pPr algn="ctr">
              <a:buNone/>
            </a:pPr>
            <a:endParaRPr lang="hr-HR" sz="8800" b="1" dirty="0" smtClean="0"/>
          </a:p>
          <a:p>
            <a:pPr algn="ctr">
              <a:buNone/>
            </a:pPr>
            <a:r>
              <a:rPr lang="hr-HR" sz="8800" b="1" dirty="0" smtClean="0"/>
              <a:t>VAŠ PROFIL UPRAVLJANJA RAZREDOM</a:t>
            </a:r>
            <a:endParaRPr lang="hr-HR" sz="8800" b="1"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715962"/>
          </a:xfrm>
        </p:spPr>
        <p:txBody>
          <a:bodyPr/>
          <a:lstStyle/>
          <a:p>
            <a:r>
              <a:rPr lang="hr-HR" sz="2800"/>
              <a:t>VAŠ PROFIL UPRAVLJANJA RAZREDOM</a:t>
            </a:r>
            <a:endParaRPr lang="en-US" sz="2800"/>
          </a:p>
        </p:txBody>
      </p:sp>
      <p:sp>
        <p:nvSpPr>
          <p:cNvPr id="21507" name="Rectangle 3"/>
          <p:cNvSpPr>
            <a:spLocks noGrp="1" noChangeArrowheads="1"/>
          </p:cNvSpPr>
          <p:nvPr>
            <p:ph type="body" idx="1"/>
          </p:nvPr>
        </p:nvSpPr>
        <p:spPr/>
        <p:txBody>
          <a:bodyPr/>
          <a:lstStyle/>
          <a:p>
            <a:pPr>
              <a:lnSpc>
                <a:spcPct val="80000"/>
              </a:lnSpc>
            </a:pPr>
            <a:r>
              <a:rPr lang="hr-HR" sz="2000"/>
              <a:t>Odgovorite na ovih dvanaest pitanja i saznajte svoj profil upravljanja razredom. </a:t>
            </a:r>
          </a:p>
          <a:p>
            <a:pPr>
              <a:lnSpc>
                <a:spcPct val="80000"/>
              </a:lnSpc>
            </a:pPr>
            <a:r>
              <a:rPr lang="hr-HR" sz="2000"/>
              <a:t>Upute:</a:t>
            </a:r>
            <a:endParaRPr lang="en-US" sz="2000"/>
          </a:p>
          <a:p>
            <a:pPr>
              <a:lnSpc>
                <a:spcPct val="80000"/>
              </a:lnSpc>
            </a:pPr>
            <a:r>
              <a:rPr lang="hr-HR" sz="2000"/>
              <a:t>Pročitajte svaku tvrdnju pažljivo</a:t>
            </a:r>
          </a:p>
          <a:p>
            <a:pPr>
              <a:lnSpc>
                <a:spcPct val="80000"/>
              </a:lnSpc>
            </a:pPr>
            <a:r>
              <a:rPr lang="hr-HR" sz="2000"/>
              <a:t>Označite vaš odgovore, prema skali</a:t>
            </a:r>
            <a:endParaRPr lang="en-US" sz="2000"/>
          </a:p>
          <a:p>
            <a:pPr>
              <a:lnSpc>
                <a:spcPct val="80000"/>
              </a:lnSpc>
              <a:buFontTx/>
              <a:buNone/>
            </a:pPr>
            <a:r>
              <a:rPr lang="hr-HR" sz="2000"/>
              <a:t>	1 Uopće se ne slažem</a:t>
            </a:r>
          </a:p>
          <a:p>
            <a:pPr>
              <a:lnSpc>
                <a:spcPct val="80000"/>
              </a:lnSpc>
              <a:buFontTx/>
              <a:buNone/>
            </a:pPr>
            <a:r>
              <a:rPr lang="hr-HR" sz="2000"/>
              <a:t>	2 Ne slažem se</a:t>
            </a:r>
          </a:p>
          <a:p>
            <a:pPr>
              <a:lnSpc>
                <a:spcPct val="80000"/>
              </a:lnSpc>
              <a:buFontTx/>
              <a:buNone/>
            </a:pPr>
            <a:r>
              <a:rPr lang="hr-HR" sz="2000"/>
              <a:t>	3 Nemam stav</a:t>
            </a:r>
          </a:p>
          <a:p>
            <a:pPr>
              <a:lnSpc>
                <a:spcPct val="80000"/>
              </a:lnSpc>
              <a:buFontTx/>
              <a:buNone/>
            </a:pPr>
            <a:r>
              <a:rPr lang="hr-HR" sz="2000"/>
              <a:t>	4 Slažem se</a:t>
            </a:r>
          </a:p>
          <a:p>
            <a:pPr>
              <a:lnSpc>
                <a:spcPct val="80000"/>
              </a:lnSpc>
              <a:buFontTx/>
              <a:buNone/>
            </a:pPr>
            <a:r>
              <a:rPr lang="hr-HR" sz="2000"/>
              <a:t>	5 Potpuno se slažem </a:t>
            </a:r>
            <a:endParaRPr lang="en-US" sz="2000"/>
          </a:p>
          <a:p>
            <a:pPr>
              <a:lnSpc>
                <a:spcPct val="80000"/>
              </a:lnSpc>
            </a:pPr>
            <a:r>
              <a:rPr lang="hr-HR" sz="2000"/>
              <a:t>Odgovorite na svaku tvrdnju temeljenu na aktualnoj/stvarnoj ili zamišljenoj razrednoj situaciji</a:t>
            </a:r>
          </a:p>
          <a:p>
            <a:pPr>
              <a:lnSpc>
                <a:spcPct val="80000"/>
              </a:lnSpc>
            </a:pPr>
            <a:r>
              <a:rPr lang="hr-HR" sz="2000"/>
              <a:t>A zatim, izračunajte svoj rezultat</a:t>
            </a:r>
            <a:endParaRPr lang="en-US" sz="200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779" name="Group 155"/>
          <p:cNvGraphicFramePr>
            <a:graphicFrameLocks noGrp="1"/>
          </p:cNvGraphicFramePr>
          <p:nvPr>
            <p:ph type="tbl" idx="1"/>
          </p:nvPr>
        </p:nvGraphicFramePr>
        <p:xfrm>
          <a:off x="609600" y="304800"/>
          <a:ext cx="6215063" cy="6055679"/>
        </p:xfrm>
        <a:graphic>
          <a:graphicData uri="http://schemas.openxmlformats.org/drawingml/2006/table">
            <a:tbl>
              <a:tblPr/>
              <a:tblGrid>
                <a:gridCol w="457200"/>
                <a:gridCol w="4191000"/>
                <a:gridCol w="304800"/>
                <a:gridCol w="304800"/>
                <a:gridCol w="304800"/>
                <a:gridCol w="304800"/>
                <a:gridCol w="347663"/>
              </a:tblGrid>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2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T v r d n j a</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2800" b="0" i="0" u="none" strike="noStrike" cap="none" normalizeH="0" baseline="0" smtClean="0">
                          <a:ln>
                            <a:noFill/>
                          </a:ln>
                          <a:solidFill>
                            <a:schemeClr val="tx1"/>
                          </a:solidFill>
                          <a:effectLst/>
                          <a:latin typeface="Arial" charset="0"/>
                        </a:rPr>
                        <a:t>2</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2800" b="0" i="0" u="none" strike="noStrike" cap="none" normalizeH="0" baseline="0" smtClean="0">
                          <a:ln>
                            <a:noFill/>
                          </a:ln>
                          <a:solidFill>
                            <a:schemeClr val="tx1"/>
                          </a:solidFill>
                          <a:effectLst/>
                          <a:latin typeface="Arial" charset="0"/>
                        </a:rPr>
                        <a:t>3</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2800" b="0" i="0" u="none" strike="noStrike" cap="none" normalizeH="0" baseline="0" smtClean="0">
                          <a:ln>
                            <a:noFill/>
                          </a:ln>
                          <a:solidFill>
                            <a:schemeClr val="tx1"/>
                          </a:solidFill>
                          <a:effectLst/>
                          <a:latin typeface="Arial" charset="0"/>
                        </a:rPr>
                        <a:t>4</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2800" b="0" i="0" u="none" strike="noStrike" cap="none" normalizeH="0" baseline="0" smtClean="0">
                          <a:ln>
                            <a:noFill/>
                          </a:ln>
                          <a:solidFill>
                            <a:schemeClr val="tx1"/>
                          </a:solidFill>
                          <a:effectLst/>
                          <a:latin typeface="Arial" charset="0"/>
                        </a:rPr>
                        <a:t>5</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1.</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Ako učenik remeti rad u razredu, kažnjavam ga, bez daljnje rasprave.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2.</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Ne želim nametati bilo kakva pravila učenicima.</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3.</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U razredu mora biti tišina kako bi učenici mogli učiti.</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4.</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Brine me što i kako moji učenici uče.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5.</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Ako učenik ne preda/pokaže svoj domaći uradak to nije moj problem.</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6.</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Ne želim učenika strogo kažnjavati jer to može povrijediti njegove osjećaje.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7.</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Priprema razreda nije vrijedna napora.</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8.</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Uvijek pokušavam objasniti razloge nekog pravila ili odluke.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9.</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Neću prihvatiti ispriku učenika koji je lijen.</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10.</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Zadovoljstvo mojih učenika je važnije od kontrole razreda.</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9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11.</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Moji učenici znaju da me mogu prekinuti u predavanju ako imaju važno pitanje.</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76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12.</a:t>
                      </a:r>
                      <a:endParaRPr kumimoji="0" lang="en-US" sz="1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hr-HR" sz="1400" b="0" i="0" u="none" strike="noStrike" cap="none" normalizeH="0" baseline="0" smtClean="0">
                          <a:ln>
                            <a:noFill/>
                          </a:ln>
                          <a:solidFill>
                            <a:schemeClr val="tx1"/>
                          </a:solidFill>
                          <a:effectLst/>
                          <a:latin typeface="Arial" charset="0"/>
                        </a:rPr>
                        <a:t>Ako učenik želi izići iz učionice uvijek udovoljavam njegovu zahtjevu.</a:t>
                      </a:r>
                      <a:endParaRPr kumimoji="0" lang="en-US"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hr-HR" sz="1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6780" name="Rectangle 156"/>
          <p:cNvSpPr>
            <a:spLocks noChangeArrowheads="1"/>
          </p:cNvSpPr>
          <p:nvPr/>
        </p:nvSpPr>
        <p:spPr bwMode="auto">
          <a:xfrm rot="16200000">
            <a:off x="6457950" y="1543050"/>
            <a:ext cx="2324100" cy="2590800"/>
          </a:xfrm>
          <a:prstGeom prst="rect">
            <a:avLst/>
          </a:prstGeom>
          <a:solidFill>
            <a:schemeClr val="accent1"/>
          </a:solidFill>
          <a:ln w="9525">
            <a:solidFill>
              <a:schemeClr val="tx1"/>
            </a:solidFill>
            <a:miter lim="800000"/>
            <a:headEnd/>
            <a:tailEnd/>
          </a:ln>
          <a:effectLst/>
        </p:spPr>
        <p:txBody>
          <a:bodyPr wrap="none" anchor="ctr"/>
          <a:lstStyle/>
          <a:p>
            <a:endParaRPr lang="hr-HR"/>
          </a:p>
        </p:txBody>
      </p:sp>
      <p:sp>
        <p:nvSpPr>
          <p:cNvPr id="26781" name="WordArt 157"/>
          <p:cNvSpPr>
            <a:spLocks noChangeArrowheads="1" noChangeShapeType="1" noTextEdit="1"/>
          </p:cNvSpPr>
          <p:nvPr/>
        </p:nvSpPr>
        <p:spPr bwMode="auto">
          <a:xfrm>
            <a:off x="6477000" y="1981200"/>
            <a:ext cx="2495550" cy="1428750"/>
          </a:xfrm>
          <a:prstGeom prst="rect">
            <a:avLst/>
          </a:prstGeom>
        </p:spPr>
        <p:txBody>
          <a:bodyPr wrap="none" fromWordArt="1">
            <a:prstTxWarp prst="textPlain">
              <a:avLst>
                <a:gd name="adj" fmla="val 50000"/>
              </a:avLst>
            </a:prstTxWarp>
          </a:bodyPr>
          <a:lstStyle/>
          <a:p>
            <a:r>
              <a:rPr lang="hr-HR" sz="1600" kern="10">
                <a:ln w="9525">
                  <a:solidFill>
                    <a:srgbClr val="000000"/>
                  </a:solidFill>
                  <a:round/>
                  <a:headEnd/>
                  <a:tailEnd/>
                </a:ln>
                <a:solidFill>
                  <a:srgbClr val="FFFFFF"/>
                </a:solidFill>
                <a:latin typeface="Arial Black"/>
              </a:rPr>
              <a:t>1 - uopće se ne </a:t>
            </a:r>
          </a:p>
          <a:p>
            <a:r>
              <a:rPr lang="hr-HR" sz="1600" kern="10">
                <a:ln w="9525">
                  <a:solidFill>
                    <a:srgbClr val="000000"/>
                  </a:solidFill>
                  <a:round/>
                  <a:headEnd/>
                  <a:tailEnd/>
                </a:ln>
                <a:solidFill>
                  <a:srgbClr val="FFFFFF"/>
                </a:solidFill>
                <a:latin typeface="Arial Black"/>
              </a:rPr>
              <a:t>    slažem</a:t>
            </a:r>
          </a:p>
          <a:p>
            <a:r>
              <a:rPr lang="hr-HR" sz="1600" kern="10">
                <a:ln w="9525">
                  <a:solidFill>
                    <a:srgbClr val="000000"/>
                  </a:solidFill>
                  <a:round/>
                  <a:headEnd/>
                  <a:tailEnd/>
                </a:ln>
                <a:solidFill>
                  <a:srgbClr val="FFFFFF"/>
                </a:solidFill>
                <a:latin typeface="Arial Black"/>
              </a:rPr>
              <a:t>2 - ne slažem se</a:t>
            </a:r>
          </a:p>
          <a:p>
            <a:r>
              <a:rPr lang="hr-HR" sz="1600" kern="10">
                <a:ln w="9525">
                  <a:solidFill>
                    <a:srgbClr val="000000"/>
                  </a:solidFill>
                  <a:round/>
                  <a:headEnd/>
                  <a:tailEnd/>
                </a:ln>
                <a:solidFill>
                  <a:srgbClr val="FFFFFF"/>
                </a:solidFill>
                <a:latin typeface="Arial Black"/>
              </a:rPr>
              <a:t>3 - nemam stav</a:t>
            </a:r>
          </a:p>
          <a:p>
            <a:r>
              <a:rPr lang="hr-HR" sz="1600" kern="10">
                <a:ln w="9525">
                  <a:solidFill>
                    <a:srgbClr val="000000"/>
                  </a:solidFill>
                  <a:round/>
                  <a:headEnd/>
                  <a:tailEnd/>
                </a:ln>
                <a:solidFill>
                  <a:srgbClr val="FFFFFF"/>
                </a:solidFill>
                <a:latin typeface="Arial Black"/>
              </a:rPr>
              <a:t>4 - slažem se</a:t>
            </a:r>
          </a:p>
          <a:p>
            <a:r>
              <a:rPr lang="hr-HR" sz="1600" kern="10">
                <a:ln w="9525">
                  <a:solidFill>
                    <a:srgbClr val="000000"/>
                  </a:solidFill>
                  <a:round/>
                  <a:headEnd/>
                  <a:tailEnd/>
                </a:ln>
                <a:solidFill>
                  <a:srgbClr val="FFFFFF"/>
                </a:solidFill>
                <a:latin typeface="Arial Black"/>
              </a:rPr>
              <a:t>5 - potpuno se </a:t>
            </a:r>
          </a:p>
          <a:p>
            <a:r>
              <a:rPr lang="hr-HR" sz="1600" kern="10">
                <a:ln w="9525">
                  <a:solidFill>
                    <a:srgbClr val="000000"/>
                  </a:solidFill>
                  <a:round/>
                  <a:headEnd/>
                  <a:tailEnd/>
                </a:ln>
                <a:solidFill>
                  <a:srgbClr val="FFFFFF"/>
                </a:solidFill>
                <a:latin typeface="Arial Black"/>
              </a:rPr>
              <a:t>    slažem</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hr-HR"/>
              <a:t>REZULTATI</a:t>
            </a:r>
            <a:endParaRPr lang="en-US"/>
          </a:p>
        </p:txBody>
      </p:sp>
      <p:sp>
        <p:nvSpPr>
          <p:cNvPr id="25603" name="Rectangle 3"/>
          <p:cNvSpPr>
            <a:spLocks noGrp="1" noChangeArrowheads="1"/>
          </p:cNvSpPr>
          <p:nvPr>
            <p:ph type="body" idx="1"/>
          </p:nvPr>
        </p:nvSpPr>
        <p:spPr>
          <a:xfrm>
            <a:off x="685800" y="1295400"/>
            <a:ext cx="7543800" cy="2209800"/>
          </a:xfrm>
        </p:spPr>
        <p:txBody>
          <a:bodyPr>
            <a:normAutofit lnSpcReduction="10000"/>
          </a:bodyPr>
          <a:lstStyle/>
          <a:p>
            <a:pPr>
              <a:buFontTx/>
              <a:buNone/>
            </a:pPr>
            <a:endParaRPr lang="hr-HR" dirty="0"/>
          </a:p>
          <a:p>
            <a:r>
              <a:rPr lang="hr-HR" sz="2400" b="1" dirty="0"/>
              <a:t>A:</a:t>
            </a:r>
            <a:r>
              <a:rPr lang="hr-HR" sz="2000" dirty="0"/>
              <a:t> 1, 3 i 9 --------------- (3-15) ------------ AUTORITARAN</a:t>
            </a:r>
          </a:p>
          <a:p>
            <a:r>
              <a:rPr lang="hr-HR" sz="2400" b="1" dirty="0"/>
              <a:t>B:</a:t>
            </a:r>
            <a:r>
              <a:rPr lang="hr-HR" sz="2000" dirty="0"/>
              <a:t> 4, 8 i 11 --------------(3-15) ------------ AUTORITATIVAN</a:t>
            </a:r>
          </a:p>
          <a:p>
            <a:r>
              <a:rPr lang="hr-HR" sz="2400" b="1" dirty="0"/>
              <a:t>C:</a:t>
            </a:r>
            <a:r>
              <a:rPr lang="hr-HR" sz="2000" dirty="0"/>
              <a:t> 6, 10 i 12 </a:t>
            </a:r>
            <a:r>
              <a:rPr lang="hr-HR" sz="2000" dirty="0" smtClean="0"/>
              <a:t>------------ (</a:t>
            </a:r>
            <a:r>
              <a:rPr lang="hr-HR" sz="2000" dirty="0"/>
              <a:t>3-15) ------------ LAISSEZ-FAIRE</a:t>
            </a:r>
          </a:p>
          <a:p>
            <a:r>
              <a:rPr lang="hr-HR" sz="2400" b="1" dirty="0"/>
              <a:t>D:</a:t>
            </a:r>
            <a:r>
              <a:rPr lang="hr-HR" sz="2000" dirty="0"/>
              <a:t> 2, 5 i 7 </a:t>
            </a:r>
            <a:r>
              <a:rPr lang="hr-HR" sz="2000" dirty="0" smtClean="0"/>
              <a:t>---------------(</a:t>
            </a:r>
            <a:r>
              <a:rPr lang="hr-HR" sz="2000" dirty="0"/>
              <a:t>3-15)------------  INDIFERENTAN</a:t>
            </a:r>
            <a:endParaRPr lang="en-US" sz="2000" dirty="0"/>
          </a:p>
        </p:txBody>
      </p:sp>
      <p:pic>
        <p:nvPicPr>
          <p:cNvPr id="25604" name="Picture 4" descr="4mace"/>
          <p:cNvPicPr>
            <a:picLocks noChangeAspect="1" noChangeArrowheads="1"/>
          </p:cNvPicPr>
          <p:nvPr/>
        </p:nvPicPr>
        <p:blipFill>
          <a:blip r:embed="rId2" cstate="print"/>
          <a:srcRect/>
          <a:stretch>
            <a:fillRect/>
          </a:stretch>
        </p:blipFill>
        <p:spPr bwMode="auto">
          <a:xfrm>
            <a:off x="5867400" y="3986212"/>
            <a:ext cx="3276600" cy="2871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rrowheads="1"/>
          </p:cNvSpPr>
          <p:nvPr>
            <p:ph type="title"/>
          </p:nvPr>
        </p:nvSpPr>
        <p:spPr>
          <a:xfrm>
            <a:off x="571500" y="0"/>
            <a:ext cx="8385175" cy="785813"/>
          </a:xfrm>
        </p:spPr>
        <p:txBody>
          <a:bodyPr/>
          <a:lstStyle/>
          <a:p>
            <a:pPr eaLnBrk="1" hangingPunct="1">
              <a:defRPr/>
            </a:pPr>
            <a:r>
              <a:rPr lang="en-US" dirty="0" err="1" smtClean="0"/>
              <a:t>Autoritaran</a:t>
            </a:r>
            <a:r>
              <a:rPr lang="hr-HR" dirty="0" smtClean="0"/>
              <a:t> učitelj</a:t>
            </a:r>
            <a:endParaRPr lang="en-US" dirty="0"/>
          </a:p>
        </p:txBody>
      </p:sp>
      <p:sp>
        <p:nvSpPr>
          <p:cNvPr id="91142" name="Rectangle 6"/>
          <p:cNvSpPr>
            <a:spLocks noGrp="1" noRot="1" noChangeArrowheads="1"/>
          </p:cNvSpPr>
          <p:nvPr>
            <p:ph type="body" idx="1"/>
          </p:nvPr>
        </p:nvSpPr>
        <p:spPr>
          <a:xfrm>
            <a:off x="357188" y="714375"/>
            <a:ext cx="8501062" cy="5715000"/>
          </a:xfrm>
        </p:spPr>
        <p:txBody>
          <a:bodyPr/>
          <a:lstStyle/>
          <a:p>
            <a:pPr eaLnBrk="1" hangingPunct="1">
              <a:defRPr/>
            </a:pPr>
            <a:r>
              <a:rPr lang="hr-HR" dirty="0" smtClean="0"/>
              <a:t> </a:t>
            </a:r>
            <a:r>
              <a:rPr lang="hr-HR" sz="2400" dirty="0" smtClean="0"/>
              <a:t>Postavlja vrlo stroga pravila; preferira oštru/krutu   disciplinu</a:t>
            </a:r>
          </a:p>
          <a:p>
            <a:pPr eaLnBrk="1" hangingPunct="1">
              <a:defRPr/>
            </a:pPr>
            <a:r>
              <a:rPr lang="hr-HR" sz="2400" dirty="0" smtClean="0"/>
              <a:t> Ne objašnjava svoje odluke</a:t>
            </a:r>
          </a:p>
          <a:p>
            <a:pPr eaLnBrk="1" hangingPunct="1">
              <a:defRPr/>
            </a:pPr>
            <a:r>
              <a:rPr lang="hr-HR" sz="2400" dirty="0" smtClean="0"/>
              <a:t> Često kažnjava, rijetko pohvaljuje; malo potiče/ohrabruje učenike </a:t>
            </a:r>
          </a:p>
          <a:p>
            <a:pPr eaLnBrk="1" hangingPunct="1">
              <a:defRPr/>
            </a:pPr>
            <a:r>
              <a:rPr lang="hr-HR" sz="2400" dirty="0" smtClean="0"/>
              <a:t> Ne smije ga se prekidati; u razredu mora vladati tišina</a:t>
            </a:r>
          </a:p>
          <a:p>
            <a:pPr eaLnBrk="1" hangingPunct="1">
              <a:defRPr/>
            </a:pPr>
            <a:r>
              <a:rPr lang="hr-HR" sz="2400" dirty="0" smtClean="0"/>
              <a:t> Očekuje poslušnost; obeshrabruje rasprave</a:t>
            </a:r>
            <a:endParaRPr lang="en-US" sz="2400" dirty="0" smtClean="0"/>
          </a:p>
          <a:p>
            <a:pPr eaLnBrk="1" hangingPunct="1">
              <a:defRPr/>
            </a:pPr>
            <a:r>
              <a:rPr lang="hr-HR" sz="2400" dirty="0" smtClean="0"/>
              <a:t> </a:t>
            </a:r>
            <a:r>
              <a:rPr lang="en-US" sz="2400" dirty="0" smtClean="0"/>
              <a:t>Prefer</a:t>
            </a:r>
            <a:r>
              <a:rPr lang="hr-HR" sz="2400" dirty="0" smtClean="0"/>
              <a:t>ira predavačku nastavu – primarni stil podučavanja  </a:t>
            </a:r>
            <a:endParaRPr lang="en-US" sz="2400" dirty="0" smtClean="0"/>
          </a:p>
          <a:p>
            <a:pPr eaLnBrk="1" hangingPunct="1">
              <a:defRPr/>
            </a:pPr>
            <a:endParaRPr lang="en-US" dirty="0"/>
          </a:p>
        </p:txBody>
      </p:sp>
      <p:sp>
        <p:nvSpPr>
          <p:cNvPr id="5" name="Pravokutnik 4"/>
          <p:cNvSpPr/>
          <p:nvPr/>
        </p:nvSpPr>
        <p:spPr>
          <a:xfrm>
            <a:off x="0" y="4826675"/>
            <a:ext cx="5292080" cy="2031325"/>
          </a:xfrm>
          <a:prstGeom prst="rect">
            <a:avLst/>
          </a:prstGeom>
          <a:ln>
            <a:solidFill>
              <a:schemeClr val="tx1"/>
            </a:solidFill>
          </a:ln>
        </p:spPr>
        <p:txBody>
          <a:bodyPr wrap="square">
            <a:spAutoFit/>
          </a:bodyPr>
          <a:lstStyle/>
          <a:p>
            <a:pPr>
              <a:defRPr/>
            </a:pPr>
            <a:r>
              <a:rPr lang="hr-HR" b="1" dirty="0" smtClean="0">
                <a:solidFill>
                  <a:schemeClr val="accent4">
                    <a:lumMod val="10000"/>
                  </a:schemeClr>
                </a:solidFill>
              </a:rPr>
              <a:t>Posljedice:</a:t>
            </a:r>
          </a:p>
          <a:p>
            <a:pPr>
              <a:defRPr/>
            </a:pPr>
            <a:r>
              <a:rPr lang="hr-HR" b="1" dirty="0" smtClean="0">
                <a:solidFill>
                  <a:schemeClr val="accent4">
                    <a:lumMod val="10000"/>
                  </a:schemeClr>
                </a:solidFill>
              </a:rPr>
              <a:t>. sklonost promjenama raspoloženja</a:t>
            </a:r>
          </a:p>
          <a:p>
            <a:pPr>
              <a:defRPr/>
            </a:pPr>
            <a:r>
              <a:rPr lang="hr-HR" b="1" dirty="0" smtClean="0">
                <a:solidFill>
                  <a:schemeClr val="accent4">
                    <a:lumMod val="10000"/>
                  </a:schemeClr>
                </a:solidFill>
              </a:rPr>
              <a:t>• povučenost</a:t>
            </a:r>
          </a:p>
          <a:p>
            <a:pPr>
              <a:defRPr/>
            </a:pPr>
            <a:r>
              <a:rPr lang="hr-HR" b="1" dirty="0" smtClean="0">
                <a:solidFill>
                  <a:schemeClr val="accent4">
                    <a:lumMod val="10000"/>
                  </a:schemeClr>
                </a:solidFill>
              </a:rPr>
              <a:t>• neveselost</a:t>
            </a:r>
          </a:p>
          <a:p>
            <a:pPr>
              <a:defRPr/>
            </a:pPr>
            <a:r>
              <a:rPr lang="hr-HR" b="1" dirty="0" smtClean="0">
                <a:solidFill>
                  <a:schemeClr val="accent4">
                    <a:lumMod val="10000"/>
                  </a:schemeClr>
                </a:solidFill>
              </a:rPr>
              <a:t>• bojažljivost</a:t>
            </a:r>
          </a:p>
          <a:p>
            <a:pPr>
              <a:defRPr/>
            </a:pPr>
            <a:r>
              <a:rPr lang="hr-HR" b="1" dirty="0" smtClean="0">
                <a:solidFill>
                  <a:schemeClr val="accent4">
                    <a:lumMod val="10000"/>
                  </a:schemeClr>
                </a:solidFill>
              </a:rPr>
              <a:t>• razdražljivost</a:t>
            </a:r>
          </a:p>
          <a:p>
            <a:pPr>
              <a:defRPr/>
            </a:pPr>
            <a:r>
              <a:rPr lang="hr-HR" b="1" dirty="0" smtClean="0">
                <a:solidFill>
                  <a:schemeClr val="accent4">
                    <a:lumMod val="10000"/>
                  </a:schemeClr>
                </a:solidFill>
              </a:rPr>
              <a:t>• odsustvo spontanosti</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1138"/>
                                        </p:tgtEl>
                                        <p:attrNameLst>
                                          <p:attrName>style.visibility</p:attrName>
                                        </p:attrNameLst>
                                      </p:cBhvr>
                                      <p:to>
                                        <p:strVal val="visible"/>
                                      </p:to>
                                    </p:set>
                                    <p:animEffect transition="in" filter="fade">
                                      <p:cBhvr>
                                        <p:cTn id="7" dur="2000"/>
                                        <p:tgtEl>
                                          <p:spTgt spid="9113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1142"/>
                                        </p:tgtEl>
                                        <p:attrNameLst>
                                          <p:attrName>style.visibility</p:attrName>
                                        </p:attrNameLst>
                                      </p:cBhvr>
                                      <p:to>
                                        <p:strVal val="visible"/>
                                      </p:to>
                                    </p:set>
                                    <p:animEffect transition="in" filter="fade">
                                      <p:cBhvr>
                                        <p:cTn id="10" dur="2000"/>
                                        <p:tgtEl>
                                          <p:spTgt spid="911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8" grpId="0"/>
      <p:bldP spid="9114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rrowheads="1"/>
          </p:cNvSpPr>
          <p:nvPr>
            <p:ph type="title"/>
          </p:nvPr>
        </p:nvSpPr>
        <p:spPr>
          <a:xfrm>
            <a:off x="428625" y="0"/>
            <a:ext cx="8385175" cy="928688"/>
          </a:xfrm>
        </p:spPr>
        <p:txBody>
          <a:bodyPr/>
          <a:lstStyle/>
          <a:p>
            <a:pPr eaLnBrk="1" hangingPunct="1">
              <a:defRPr/>
            </a:pPr>
            <a:r>
              <a:rPr lang="en-US" dirty="0" err="1" smtClean="0"/>
              <a:t>Autoritativ</a:t>
            </a:r>
            <a:r>
              <a:rPr lang="hr-HR" dirty="0" err="1" smtClean="0"/>
              <a:t>an</a:t>
            </a:r>
            <a:r>
              <a:rPr lang="hr-HR" dirty="0" smtClean="0"/>
              <a:t> učitelj</a:t>
            </a:r>
            <a:endParaRPr lang="en-US" dirty="0"/>
          </a:p>
        </p:txBody>
      </p:sp>
      <p:sp>
        <p:nvSpPr>
          <p:cNvPr id="104451" name="Rectangle 3"/>
          <p:cNvSpPr>
            <a:spLocks noGrp="1" noRot="1" noChangeArrowheads="1"/>
          </p:cNvSpPr>
          <p:nvPr>
            <p:ph type="body" idx="1"/>
          </p:nvPr>
        </p:nvSpPr>
        <p:spPr>
          <a:xfrm>
            <a:off x="357188" y="857250"/>
            <a:ext cx="8007350" cy="4191000"/>
          </a:xfrm>
        </p:spPr>
        <p:txBody>
          <a:bodyPr>
            <a:normAutofit fontScale="92500"/>
          </a:bodyPr>
          <a:lstStyle/>
          <a:p>
            <a:pPr eaLnBrk="1" hangingPunct="1">
              <a:defRPr/>
            </a:pPr>
            <a:r>
              <a:rPr lang="en-US" dirty="0" smtClean="0"/>
              <a:t>P</a:t>
            </a:r>
            <a:r>
              <a:rPr lang="hr-HR" dirty="0" smtClean="0"/>
              <a:t>ostavlja  jasne granice, očekivanja i standarde</a:t>
            </a:r>
            <a:endParaRPr lang="en-US" dirty="0"/>
          </a:p>
          <a:p>
            <a:pPr eaLnBrk="1" hangingPunct="1">
              <a:defRPr/>
            </a:pPr>
            <a:r>
              <a:rPr lang="hr-HR" dirty="0" smtClean="0"/>
              <a:t>Potiče samostalnost  </a:t>
            </a:r>
            <a:endParaRPr lang="en-US" dirty="0"/>
          </a:p>
          <a:p>
            <a:pPr eaLnBrk="1" hangingPunct="1">
              <a:defRPr/>
            </a:pPr>
            <a:r>
              <a:rPr lang="hr-HR" dirty="0" smtClean="0"/>
              <a:t>Objašnjava razloge pravila i svojih postupaka  </a:t>
            </a:r>
            <a:endParaRPr lang="en-US" dirty="0"/>
          </a:p>
          <a:p>
            <a:pPr eaLnBrk="1" hangingPunct="1">
              <a:defRPr/>
            </a:pPr>
            <a:r>
              <a:rPr lang="en-US" dirty="0" smtClean="0"/>
              <a:t>O</a:t>
            </a:r>
            <a:r>
              <a:rPr lang="hr-HR" dirty="0" smtClean="0"/>
              <a:t>tvoren za verbalne interakcije sa učenicima; potiče razrednu raspravu  </a:t>
            </a:r>
            <a:endParaRPr lang="en-US" dirty="0"/>
          </a:p>
          <a:p>
            <a:pPr eaLnBrk="1" hangingPunct="1">
              <a:defRPr/>
            </a:pPr>
            <a:r>
              <a:rPr lang="en-US" dirty="0" smtClean="0"/>
              <a:t>Prefer</a:t>
            </a:r>
            <a:r>
              <a:rPr lang="hr-HR" dirty="0" smtClean="0"/>
              <a:t>ira čvrstu d</a:t>
            </a:r>
            <a:r>
              <a:rPr lang="en-US" dirty="0" err="1" smtClean="0"/>
              <a:t>isciplin</a:t>
            </a:r>
            <a:r>
              <a:rPr lang="hr-HR" dirty="0" smtClean="0"/>
              <a:t>u</a:t>
            </a:r>
            <a:r>
              <a:rPr lang="en-US" dirty="0" smtClean="0"/>
              <a:t> </a:t>
            </a:r>
            <a:r>
              <a:rPr lang="hr-HR" dirty="0" smtClean="0"/>
              <a:t>s pažljivim odabirom posljedica (više nagrada i pohvala nego kazni)  </a:t>
            </a:r>
            <a:endParaRPr lang="en-US" dirty="0"/>
          </a:p>
        </p:txBody>
      </p:sp>
      <p:sp>
        <p:nvSpPr>
          <p:cNvPr id="10244" name="Pravokutnik 3"/>
          <p:cNvSpPr>
            <a:spLocks noChangeArrowheads="1"/>
          </p:cNvSpPr>
          <p:nvPr/>
        </p:nvSpPr>
        <p:spPr bwMode="auto">
          <a:xfrm>
            <a:off x="1071563" y="5380038"/>
            <a:ext cx="4572000" cy="923925"/>
          </a:xfrm>
          <a:prstGeom prst="rect">
            <a:avLst/>
          </a:prstGeom>
          <a:noFill/>
          <a:ln w="9525">
            <a:noFill/>
            <a:miter lim="800000"/>
            <a:headEnd/>
            <a:tailEnd/>
          </a:ln>
        </p:spPr>
        <p:txBody>
          <a:bodyPr>
            <a:spAutoFit/>
          </a:bodyPr>
          <a:lstStyle/>
          <a:p>
            <a:r>
              <a:rPr lang="hr-HR"/>
              <a:t> </a:t>
            </a:r>
          </a:p>
          <a:p>
            <a:r>
              <a:rPr lang="hr-HR"/>
              <a:t> </a:t>
            </a:r>
          </a:p>
          <a:p>
            <a:r>
              <a:rPr lang="hr-HR"/>
              <a:t> </a:t>
            </a:r>
          </a:p>
        </p:txBody>
      </p:sp>
      <p:sp>
        <p:nvSpPr>
          <p:cNvPr id="7" name="Pravokutnik 6"/>
          <p:cNvSpPr/>
          <p:nvPr/>
        </p:nvSpPr>
        <p:spPr>
          <a:xfrm>
            <a:off x="0" y="5657671"/>
            <a:ext cx="7020272" cy="1200329"/>
          </a:xfrm>
          <a:prstGeom prst="rect">
            <a:avLst/>
          </a:prstGeom>
          <a:ln>
            <a:solidFill>
              <a:schemeClr val="tx1"/>
            </a:solidFill>
          </a:ln>
        </p:spPr>
        <p:txBody>
          <a:bodyPr wrap="square">
            <a:spAutoFit/>
          </a:bodyPr>
          <a:lstStyle/>
          <a:p>
            <a:pPr>
              <a:defRPr/>
            </a:pPr>
            <a:r>
              <a:rPr lang="hr-HR" dirty="0" smtClean="0">
                <a:solidFill>
                  <a:schemeClr val="accent4">
                    <a:lumMod val="10000"/>
                  </a:schemeClr>
                </a:solidFill>
              </a:rPr>
              <a:t>Posljedice</a:t>
            </a:r>
          </a:p>
          <a:p>
            <a:pPr>
              <a:defRPr/>
            </a:pPr>
            <a:r>
              <a:rPr lang="pl-PL" dirty="0" smtClean="0">
                <a:solidFill>
                  <a:schemeClr val="accent4">
                    <a:lumMod val="10000"/>
                  </a:schemeClr>
                </a:solidFill>
              </a:rPr>
              <a:t> - spontanost i sloboda u izražavanju </a:t>
            </a:r>
            <a:r>
              <a:rPr lang="hr-HR" dirty="0" smtClean="0">
                <a:solidFill>
                  <a:schemeClr val="accent4">
                    <a:lumMod val="10000"/>
                  </a:schemeClr>
                </a:solidFill>
              </a:rPr>
              <a:t>mišljenja i emocija</a:t>
            </a:r>
          </a:p>
          <a:p>
            <a:pPr>
              <a:defRPr/>
            </a:pPr>
            <a:r>
              <a:rPr lang="hr-HR" dirty="0" smtClean="0">
                <a:solidFill>
                  <a:schemeClr val="accent4">
                    <a:lumMod val="10000"/>
                  </a:schemeClr>
                </a:solidFill>
              </a:rPr>
              <a:t>-  djeca djeluju manje poslušno, </a:t>
            </a:r>
            <a:r>
              <a:rPr lang="pl-PL" dirty="0" smtClean="0">
                <a:solidFill>
                  <a:schemeClr val="accent4">
                    <a:lumMod val="10000"/>
                  </a:schemeClr>
                </a:solidFill>
              </a:rPr>
              <a:t>„odgojeno“, nego djeca iz autoritarnog</a:t>
            </a:r>
          </a:p>
          <a:p>
            <a:pPr>
              <a:defRPr/>
            </a:pPr>
            <a:r>
              <a:rPr lang="hr-HR" dirty="0" smtClean="0">
                <a:solidFill>
                  <a:schemeClr val="accent4">
                    <a:lumMod val="10000"/>
                  </a:schemeClr>
                </a:solidFill>
              </a:rPr>
              <a:t>	okruženja</a:t>
            </a:r>
            <a:endParaRPr lang="hr-HR" dirty="0">
              <a:solidFill>
                <a:schemeClr val="accent4">
                  <a:lumMod val="1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4450"/>
                                        </p:tgtEl>
                                        <p:attrNameLst>
                                          <p:attrName>style.visibility</p:attrName>
                                        </p:attrNameLst>
                                      </p:cBhvr>
                                      <p:to>
                                        <p:strVal val="visible"/>
                                      </p:to>
                                    </p:set>
                                    <p:animEffect transition="in" filter="fade">
                                      <p:cBhvr>
                                        <p:cTn id="7" dur="2000"/>
                                        <p:tgtEl>
                                          <p:spTgt spid="1044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4451"/>
                                        </p:tgtEl>
                                        <p:attrNameLst>
                                          <p:attrName>style.visibility</p:attrName>
                                        </p:attrNameLst>
                                      </p:cBhvr>
                                      <p:to>
                                        <p:strVal val="visible"/>
                                      </p:to>
                                    </p:set>
                                    <p:animEffect transition="in" filter="fade">
                                      <p:cBhvr>
                                        <p:cTn id="10" dur="2000"/>
                                        <p:tgtEl>
                                          <p:spTgt spid="1044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0" grpId="0"/>
      <p:bldP spid="10445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68313" y="620713"/>
            <a:ext cx="8229600" cy="1143000"/>
          </a:xfrm>
        </p:spPr>
        <p:txBody>
          <a:bodyPr>
            <a:normAutofit fontScale="90000"/>
          </a:bodyPr>
          <a:lstStyle/>
          <a:p>
            <a:pPr marL="838200" indent="-838200" eaLnBrk="1" hangingPunct="1"/>
            <a:r>
              <a:rPr lang="hr-HR" b="1" smtClean="0">
                <a:solidFill>
                  <a:srgbClr val="9900CC"/>
                </a:solidFill>
              </a:rPr>
              <a:t>Profesiju bi mijenjala trećina nastavnika</a:t>
            </a:r>
            <a:br>
              <a:rPr lang="hr-HR" b="1" smtClean="0">
                <a:solidFill>
                  <a:srgbClr val="9900CC"/>
                </a:solidFill>
              </a:rPr>
            </a:br>
            <a:endParaRPr lang="hr-HR" b="1" smtClean="0">
              <a:solidFill>
                <a:srgbClr val="9900CC"/>
              </a:solidFill>
            </a:endParaRPr>
          </a:p>
        </p:txBody>
      </p:sp>
      <p:sp>
        <p:nvSpPr>
          <p:cNvPr id="28675" name="Rectangle 3"/>
          <p:cNvSpPr>
            <a:spLocks noGrp="1" noChangeArrowheads="1"/>
          </p:cNvSpPr>
          <p:nvPr>
            <p:ph type="body" idx="1"/>
          </p:nvPr>
        </p:nvSpPr>
        <p:spPr>
          <a:xfrm>
            <a:off x="468313" y="1700213"/>
            <a:ext cx="8229600" cy="4525962"/>
          </a:xfrm>
        </p:spPr>
        <p:txBody>
          <a:bodyPr/>
          <a:lstStyle/>
          <a:p>
            <a:pPr eaLnBrk="1" hangingPunct="1">
              <a:buFont typeface="Wingdings" pitchFamily="2" charset="2"/>
              <a:buChar char="q"/>
            </a:pPr>
            <a:r>
              <a:rPr lang="hr-HR" sz="2800" dirty="0" smtClean="0">
                <a:solidFill>
                  <a:srgbClr val="9900CC"/>
                </a:solidFill>
              </a:rPr>
              <a:t> 6% nastavnika je doživjelo neki oblik tjelesnog zlostavljanja</a:t>
            </a:r>
          </a:p>
          <a:p>
            <a:pPr eaLnBrk="1" hangingPunct="1">
              <a:buFont typeface="Wingdings" pitchFamily="2" charset="2"/>
              <a:buChar char="q"/>
            </a:pPr>
            <a:r>
              <a:rPr lang="hr-HR" sz="2800" dirty="0" smtClean="0">
                <a:solidFill>
                  <a:srgbClr val="9900CC"/>
                </a:solidFill>
              </a:rPr>
              <a:t>33,9% nastavnika razmišlja o promjeni svoje profesije,a 14% želi promijeniti školu </a:t>
            </a:r>
          </a:p>
          <a:p>
            <a:pPr eaLnBrk="1" hangingPunct="1">
              <a:buFont typeface="Wingdings" pitchFamily="2" charset="2"/>
              <a:buChar char="q"/>
            </a:pPr>
            <a:r>
              <a:rPr lang="hr-HR" sz="2800" dirty="0" smtClean="0">
                <a:solidFill>
                  <a:srgbClr val="9900CC"/>
                </a:solidFill>
              </a:rPr>
              <a:t>16,9% nastavnika prijavilo je oštećenje imovine</a:t>
            </a:r>
          </a:p>
          <a:p>
            <a:pPr eaLnBrk="1" hangingPunct="1">
              <a:buFont typeface="Wingdings" pitchFamily="2" charset="2"/>
              <a:buChar char="q"/>
            </a:pPr>
            <a:r>
              <a:rPr lang="hr-HR" sz="2800" dirty="0" smtClean="0">
                <a:solidFill>
                  <a:srgbClr val="9900CC"/>
                </a:solidFill>
              </a:rPr>
              <a:t> verbalnu agresiju doživljava 19,9% nastavnika </a:t>
            </a:r>
          </a:p>
          <a:p>
            <a:pPr eaLnBrk="1" hangingPunct="1">
              <a:buFont typeface="Wingdings" pitchFamily="2" charset="2"/>
              <a:buChar char="q"/>
            </a:pPr>
            <a:r>
              <a:rPr lang="hr-HR" sz="2800" dirty="0" smtClean="0">
                <a:solidFill>
                  <a:srgbClr val="9900CC"/>
                </a:solidFill>
              </a:rPr>
              <a:t>8 % doživjelo je prijetnje ozljeđivanjem </a:t>
            </a:r>
          </a:p>
          <a:p>
            <a:pPr eaLnBrk="1" hangingPunct="1">
              <a:buFont typeface="Wingdings" pitchFamily="2" charset="2"/>
              <a:buChar char="q"/>
            </a:pPr>
            <a:r>
              <a:rPr lang="hr-HR" sz="2800" dirty="0" smtClean="0">
                <a:solidFill>
                  <a:srgbClr val="9900CC"/>
                </a:solidFill>
              </a:rPr>
              <a:t>2% doživjelo je prijetnju njihovoj obitelji</a:t>
            </a:r>
          </a:p>
          <a:p>
            <a:pPr eaLnBrk="1" hangingPunct="1">
              <a:buFont typeface="Wingdings" pitchFamily="2" charset="2"/>
              <a:buChar char="q"/>
            </a:pPr>
            <a:endParaRPr lang="hr-HR" sz="2800" dirty="0" smtClean="0">
              <a:solidFill>
                <a:srgbClr val="9900CC"/>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8675">
                                            <p:txEl>
                                              <p:pRg st="1" end="1"/>
                                            </p:txEl>
                                          </p:spTgt>
                                        </p:tgtEl>
                                        <p:attrNameLst>
                                          <p:attrName>style.visibility</p:attrName>
                                        </p:attrNameLst>
                                      </p:cBhvr>
                                      <p:to>
                                        <p:strVal val="visible"/>
                                      </p:to>
                                    </p:set>
                                    <p:anim calcmode="lin" valueType="num">
                                      <p:cBhvr additive="base">
                                        <p:cTn id="13"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86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8675">
                                            <p:txEl>
                                              <p:pRg st="2" end="2"/>
                                            </p:txEl>
                                          </p:spTgt>
                                        </p:tgtEl>
                                        <p:attrNameLst>
                                          <p:attrName>style.visibility</p:attrName>
                                        </p:attrNameLst>
                                      </p:cBhvr>
                                      <p:to>
                                        <p:strVal val="visible"/>
                                      </p:to>
                                    </p:set>
                                    <p:anim calcmode="lin" valueType="num">
                                      <p:cBhvr additive="base">
                                        <p:cTn id="19" dur="5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86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8675">
                                            <p:txEl>
                                              <p:pRg st="3" end="3"/>
                                            </p:txEl>
                                          </p:spTgt>
                                        </p:tgtEl>
                                        <p:attrNameLst>
                                          <p:attrName>style.visibility</p:attrName>
                                        </p:attrNameLst>
                                      </p:cBhvr>
                                      <p:to>
                                        <p:strVal val="visible"/>
                                      </p:to>
                                    </p:set>
                                    <p:anim calcmode="lin" valueType="num">
                                      <p:cBhvr additive="base">
                                        <p:cTn id="25" dur="500" fill="hold"/>
                                        <p:tgtEl>
                                          <p:spTgt spid="286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86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8675">
                                            <p:txEl>
                                              <p:pRg st="4" end="4"/>
                                            </p:txEl>
                                          </p:spTgt>
                                        </p:tgtEl>
                                        <p:attrNameLst>
                                          <p:attrName>style.visibility</p:attrName>
                                        </p:attrNameLst>
                                      </p:cBhvr>
                                      <p:to>
                                        <p:strVal val="visible"/>
                                      </p:to>
                                    </p:set>
                                    <p:anim calcmode="lin" valueType="num">
                                      <p:cBhvr additive="base">
                                        <p:cTn id="31" dur="5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86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8675">
                                            <p:txEl>
                                              <p:pRg st="5" end="5"/>
                                            </p:txEl>
                                          </p:spTgt>
                                        </p:tgtEl>
                                        <p:attrNameLst>
                                          <p:attrName>style.visibility</p:attrName>
                                        </p:attrNameLst>
                                      </p:cBhvr>
                                      <p:to>
                                        <p:strVal val="visible"/>
                                      </p:to>
                                    </p:set>
                                    <p:anim calcmode="lin" valueType="num">
                                      <p:cBhvr additive="base">
                                        <p:cTn id="37" dur="500" fill="hold"/>
                                        <p:tgtEl>
                                          <p:spTgt spid="286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867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a:xfrm>
            <a:off x="500063" y="0"/>
            <a:ext cx="8385175" cy="755650"/>
          </a:xfrm>
        </p:spPr>
        <p:txBody>
          <a:bodyPr>
            <a:normAutofit fontScale="90000"/>
          </a:bodyPr>
          <a:lstStyle/>
          <a:p>
            <a:pPr eaLnBrk="1" hangingPunct="1">
              <a:defRPr/>
            </a:pPr>
            <a:r>
              <a:rPr lang="en-US" dirty="0" smtClean="0"/>
              <a:t>Laissez-faire</a:t>
            </a:r>
            <a:r>
              <a:rPr lang="hr-HR" dirty="0" smtClean="0"/>
              <a:t> učitelj </a:t>
            </a:r>
            <a:r>
              <a:rPr lang="hr-HR" sz="2400" dirty="0" smtClean="0"/>
              <a:t>(popustljiv)</a:t>
            </a:r>
            <a:endParaRPr lang="en-US" sz="2400" dirty="0"/>
          </a:p>
        </p:txBody>
      </p:sp>
      <p:sp>
        <p:nvSpPr>
          <p:cNvPr id="105475" name="Rectangle 3"/>
          <p:cNvSpPr>
            <a:spLocks noGrp="1" noRot="1" noChangeArrowheads="1"/>
          </p:cNvSpPr>
          <p:nvPr>
            <p:ph type="body" idx="1"/>
          </p:nvPr>
        </p:nvSpPr>
        <p:spPr>
          <a:xfrm>
            <a:off x="571500" y="857250"/>
            <a:ext cx="8007350" cy="4191000"/>
          </a:xfrm>
        </p:spPr>
        <p:txBody>
          <a:bodyPr>
            <a:normAutofit fontScale="92500" lnSpcReduction="10000"/>
          </a:bodyPr>
          <a:lstStyle/>
          <a:p>
            <a:pPr eaLnBrk="1" hangingPunct="1">
              <a:defRPr/>
            </a:pPr>
            <a:r>
              <a:rPr lang="en-US" dirty="0" smtClean="0"/>
              <a:t>P</a:t>
            </a:r>
            <a:r>
              <a:rPr lang="hr-HR" dirty="0" smtClean="0"/>
              <a:t>ostavlja vrlo malo pravila, očekivanja  </a:t>
            </a:r>
            <a:endParaRPr lang="en-US" dirty="0"/>
          </a:p>
          <a:p>
            <a:pPr eaLnBrk="1" hangingPunct="1">
              <a:defRPr/>
            </a:pPr>
            <a:r>
              <a:rPr lang="hr-HR" dirty="0" smtClean="0"/>
              <a:t>Vrlo se teško nosi sa primjenom pravila  </a:t>
            </a:r>
            <a:endParaRPr lang="en-US" dirty="0"/>
          </a:p>
          <a:p>
            <a:pPr eaLnBrk="1" hangingPunct="1">
              <a:defRPr/>
            </a:pPr>
            <a:r>
              <a:rPr lang="hr-HR" dirty="0" smtClean="0"/>
              <a:t>Dozvoljava učenicima prekidanje nastavnog rada  </a:t>
            </a:r>
            <a:endParaRPr lang="en-US" dirty="0"/>
          </a:p>
          <a:p>
            <a:pPr eaLnBrk="1" hangingPunct="1">
              <a:defRPr/>
            </a:pPr>
            <a:r>
              <a:rPr lang="hr-HR" dirty="0" smtClean="0"/>
              <a:t>Stalo mu je do učenika i pokazuje toplinu</a:t>
            </a:r>
          </a:p>
          <a:p>
            <a:pPr eaLnBrk="1" hangingPunct="1">
              <a:defRPr/>
            </a:pPr>
            <a:r>
              <a:rPr lang="hr-HR" dirty="0" smtClean="0"/>
              <a:t> Želi biti prijatelj s učenicima; ima jaku potrebu da ga učenici volje i poštuju</a:t>
            </a:r>
            <a:endParaRPr lang="en-US" dirty="0"/>
          </a:p>
          <a:p>
            <a:pPr eaLnBrk="1" hangingPunct="1">
              <a:defRPr/>
            </a:pPr>
            <a:r>
              <a:rPr lang="hr-HR" dirty="0" smtClean="0"/>
              <a:t> Više brine kako se učenici osjećaju nego o disciplini</a:t>
            </a:r>
          </a:p>
          <a:p>
            <a:pPr eaLnBrk="1" hangingPunct="1">
              <a:defRPr/>
            </a:pPr>
            <a:endParaRPr lang="en-US" dirty="0"/>
          </a:p>
          <a:p>
            <a:pPr eaLnBrk="1" hangingPunct="1">
              <a:defRPr/>
            </a:pPr>
            <a:endParaRPr lang="en-US" dirty="0"/>
          </a:p>
        </p:txBody>
      </p:sp>
      <p:sp>
        <p:nvSpPr>
          <p:cNvPr id="13316" name="Pravokutnik 3"/>
          <p:cNvSpPr>
            <a:spLocks noChangeArrowheads="1"/>
          </p:cNvSpPr>
          <p:nvPr/>
        </p:nvSpPr>
        <p:spPr bwMode="auto">
          <a:xfrm>
            <a:off x="571500" y="5286375"/>
            <a:ext cx="6715125" cy="646113"/>
          </a:xfrm>
          <a:prstGeom prst="rect">
            <a:avLst/>
          </a:prstGeom>
          <a:noFill/>
          <a:ln w="9525">
            <a:noFill/>
            <a:miter lim="800000"/>
            <a:headEnd/>
            <a:tailEnd/>
          </a:ln>
        </p:spPr>
        <p:txBody>
          <a:bodyPr>
            <a:spAutoFit/>
          </a:bodyPr>
          <a:lstStyle/>
          <a:p>
            <a:r>
              <a:rPr lang="hr-HR"/>
              <a:t> </a:t>
            </a:r>
          </a:p>
          <a:p>
            <a:r>
              <a:rPr lang="hr-HR"/>
              <a:t> </a:t>
            </a:r>
          </a:p>
        </p:txBody>
      </p:sp>
      <p:sp>
        <p:nvSpPr>
          <p:cNvPr id="6" name="Pravokutnik 5"/>
          <p:cNvSpPr/>
          <p:nvPr/>
        </p:nvSpPr>
        <p:spPr>
          <a:xfrm>
            <a:off x="0" y="5380672"/>
            <a:ext cx="6732240" cy="1200329"/>
          </a:xfrm>
          <a:prstGeom prst="rect">
            <a:avLst/>
          </a:prstGeom>
          <a:ln>
            <a:solidFill>
              <a:schemeClr val="tx1"/>
            </a:solidFill>
          </a:ln>
        </p:spPr>
        <p:txBody>
          <a:bodyPr wrap="square">
            <a:spAutoFit/>
          </a:bodyPr>
          <a:lstStyle/>
          <a:p>
            <a:pPr>
              <a:defRPr/>
            </a:pPr>
            <a:r>
              <a:rPr lang="hr-HR" dirty="0" smtClean="0">
                <a:solidFill>
                  <a:schemeClr val="accent4">
                    <a:lumMod val="10000"/>
                  </a:schemeClr>
                </a:solidFill>
              </a:rPr>
              <a:t>Posljedice</a:t>
            </a:r>
          </a:p>
          <a:p>
            <a:pPr>
              <a:defRPr/>
            </a:pPr>
            <a:r>
              <a:rPr lang="hr-HR" dirty="0" smtClean="0">
                <a:solidFill>
                  <a:schemeClr val="accent4">
                    <a:lumMod val="10000"/>
                  </a:schemeClr>
                </a:solidFill>
              </a:rPr>
              <a:t>- </a:t>
            </a:r>
            <a:r>
              <a:rPr lang="it-IT" dirty="0" err="1" smtClean="0">
                <a:solidFill>
                  <a:schemeClr val="accent4">
                    <a:lumMod val="10000"/>
                  </a:schemeClr>
                </a:solidFill>
              </a:rPr>
              <a:t>kod</a:t>
            </a:r>
            <a:r>
              <a:rPr lang="it-IT" dirty="0" smtClean="0">
                <a:solidFill>
                  <a:schemeClr val="accent4">
                    <a:lumMod val="10000"/>
                  </a:schemeClr>
                </a:solidFill>
              </a:rPr>
              <a:t> male </a:t>
            </a:r>
            <a:r>
              <a:rPr lang="it-IT" dirty="0" err="1" smtClean="0">
                <a:solidFill>
                  <a:schemeClr val="accent4">
                    <a:lumMod val="10000"/>
                  </a:schemeClr>
                </a:solidFill>
              </a:rPr>
              <a:t>djece</a:t>
            </a:r>
            <a:r>
              <a:rPr lang="it-IT" dirty="0" smtClean="0">
                <a:solidFill>
                  <a:schemeClr val="accent4">
                    <a:lumMod val="10000"/>
                  </a:schemeClr>
                </a:solidFill>
              </a:rPr>
              <a:t> </a:t>
            </a:r>
            <a:r>
              <a:rPr lang="it-IT" dirty="0" err="1" smtClean="0">
                <a:solidFill>
                  <a:schemeClr val="accent4">
                    <a:lumMod val="10000"/>
                  </a:schemeClr>
                </a:solidFill>
              </a:rPr>
              <a:t>stvara</a:t>
            </a:r>
            <a:r>
              <a:rPr lang="it-IT" dirty="0" smtClean="0">
                <a:solidFill>
                  <a:schemeClr val="accent4">
                    <a:lumMod val="10000"/>
                  </a:schemeClr>
                </a:solidFill>
              </a:rPr>
              <a:t> </a:t>
            </a:r>
            <a:r>
              <a:rPr lang="it-IT" dirty="0" err="1" smtClean="0">
                <a:solidFill>
                  <a:schemeClr val="accent4">
                    <a:lumMod val="10000"/>
                  </a:schemeClr>
                </a:solidFill>
              </a:rPr>
              <a:t>nesigurnost</a:t>
            </a:r>
            <a:endParaRPr lang="it-IT" dirty="0" smtClean="0">
              <a:solidFill>
                <a:schemeClr val="accent4">
                  <a:lumMod val="10000"/>
                </a:schemeClr>
              </a:solidFill>
            </a:endParaRPr>
          </a:p>
          <a:p>
            <a:pPr>
              <a:defRPr/>
            </a:pPr>
            <a:r>
              <a:rPr lang="hr-HR" dirty="0" smtClean="0">
                <a:solidFill>
                  <a:schemeClr val="accent4">
                    <a:lumMod val="10000"/>
                  </a:schemeClr>
                </a:solidFill>
              </a:rPr>
              <a:t>- nesnalaženje u granicama</a:t>
            </a:r>
          </a:p>
          <a:p>
            <a:pPr>
              <a:defRPr/>
            </a:pPr>
            <a:r>
              <a:rPr lang="hr-HR" dirty="0" smtClean="0">
                <a:solidFill>
                  <a:schemeClr val="accent4">
                    <a:lumMod val="10000"/>
                  </a:schemeClr>
                </a:solidFill>
              </a:rPr>
              <a:t>- potiče impulzivno i agresivno djetetovo ponašanje</a:t>
            </a:r>
            <a:endParaRPr lang="hr-HR" dirty="0">
              <a:solidFill>
                <a:schemeClr val="accent4">
                  <a:lumMod val="1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5474"/>
                                        </p:tgtEl>
                                        <p:attrNameLst>
                                          <p:attrName>style.visibility</p:attrName>
                                        </p:attrNameLst>
                                      </p:cBhvr>
                                      <p:to>
                                        <p:strVal val="visible"/>
                                      </p:to>
                                    </p:set>
                                    <p:animEffect transition="in" filter="fade">
                                      <p:cBhvr>
                                        <p:cTn id="7" dur="2000"/>
                                        <p:tgtEl>
                                          <p:spTgt spid="1054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5475"/>
                                        </p:tgtEl>
                                        <p:attrNameLst>
                                          <p:attrName>style.visibility</p:attrName>
                                        </p:attrNameLst>
                                      </p:cBhvr>
                                      <p:to>
                                        <p:strVal val="visible"/>
                                      </p:to>
                                    </p:set>
                                    <p:animEffect transition="in" filter="fade">
                                      <p:cBhvr>
                                        <p:cTn id="10" dur="2000"/>
                                        <p:tgtEl>
                                          <p:spTgt spid="1054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4" grpId="0"/>
      <p:bldP spid="105475" grpId="0"/>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rrowheads="1"/>
          </p:cNvSpPr>
          <p:nvPr>
            <p:ph type="title"/>
          </p:nvPr>
        </p:nvSpPr>
        <p:spPr>
          <a:xfrm>
            <a:off x="428625" y="0"/>
            <a:ext cx="8385175" cy="612775"/>
          </a:xfrm>
        </p:spPr>
        <p:txBody>
          <a:bodyPr>
            <a:normAutofit fontScale="90000"/>
          </a:bodyPr>
          <a:lstStyle/>
          <a:p>
            <a:pPr eaLnBrk="1" hangingPunct="1">
              <a:defRPr/>
            </a:pPr>
            <a:r>
              <a:rPr lang="en-US" dirty="0" err="1" smtClean="0"/>
              <a:t>Indiferent</a:t>
            </a:r>
            <a:r>
              <a:rPr lang="hr-HR" dirty="0" err="1" smtClean="0"/>
              <a:t>an</a:t>
            </a:r>
            <a:r>
              <a:rPr lang="hr-HR" dirty="0" smtClean="0"/>
              <a:t> učitelj</a:t>
            </a:r>
            <a:endParaRPr lang="en-US" dirty="0"/>
          </a:p>
        </p:txBody>
      </p:sp>
      <p:sp>
        <p:nvSpPr>
          <p:cNvPr id="106499" name="Rectangle 3"/>
          <p:cNvSpPr>
            <a:spLocks noGrp="1" noRot="1" noChangeArrowheads="1"/>
          </p:cNvSpPr>
          <p:nvPr>
            <p:ph type="body" idx="1"/>
          </p:nvPr>
        </p:nvSpPr>
        <p:spPr>
          <a:xfrm>
            <a:off x="500063" y="857250"/>
            <a:ext cx="8007350" cy="4191000"/>
          </a:xfrm>
        </p:spPr>
        <p:txBody>
          <a:bodyPr>
            <a:normAutofit fontScale="92500" lnSpcReduction="20000"/>
          </a:bodyPr>
          <a:lstStyle/>
          <a:p>
            <a:pPr eaLnBrk="1" hangingPunct="1">
              <a:lnSpc>
                <a:spcPct val="90000"/>
              </a:lnSpc>
              <a:defRPr/>
            </a:pPr>
            <a:r>
              <a:rPr lang="hr-HR" dirty="0" smtClean="0"/>
              <a:t>Gotovo ne postavlja nikakva pravila, očekivanja, zahtjeve prema učenicima  </a:t>
            </a:r>
            <a:endParaRPr lang="en-US" dirty="0"/>
          </a:p>
          <a:p>
            <a:pPr eaLnBrk="1" hangingPunct="1">
              <a:lnSpc>
                <a:spcPct val="90000"/>
              </a:lnSpc>
              <a:defRPr/>
            </a:pPr>
            <a:r>
              <a:rPr lang="hr-HR" dirty="0" smtClean="0"/>
              <a:t>Obično koristi isti nastavni obrazac svaki dan  </a:t>
            </a:r>
            <a:endParaRPr lang="en-US" dirty="0"/>
          </a:p>
          <a:p>
            <a:pPr eaLnBrk="1" hangingPunct="1">
              <a:lnSpc>
                <a:spcPct val="90000"/>
              </a:lnSpc>
              <a:defRPr/>
            </a:pPr>
            <a:r>
              <a:rPr lang="hr-HR" dirty="0" smtClean="0"/>
              <a:t>Ne voli disciplinirati učenike; ne vodi računa čime se oni bave  – učenici otvoreno šapću, prepisuju…</a:t>
            </a:r>
          </a:p>
          <a:p>
            <a:pPr eaLnBrk="1" hangingPunct="1">
              <a:lnSpc>
                <a:spcPct val="90000"/>
              </a:lnSpc>
              <a:defRPr/>
            </a:pPr>
            <a:r>
              <a:rPr lang="hr-HR" dirty="0" smtClean="0"/>
              <a:t>Vjeruje da su učenici sami odgovorni za svoje obrazovanje</a:t>
            </a:r>
          </a:p>
          <a:p>
            <a:pPr eaLnBrk="1" hangingPunct="1">
              <a:lnSpc>
                <a:spcPct val="90000"/>
              </a:lnSpc>
              <a:defRPr/>
            </a:pPr>
            <a:r>
              <a:rPr lang="hr-HR" dirty="0" smtClean="0"/>
              <a:t> Rijetko ispituje; daje dobre ocjene (bez ili nejasni kriteriji) </a:t>
            </a:r>
            <a:endParaRPr lang="en-US" dirty="0"/>
          </a:p>
          <a:p>
            <a:pPr eaLnBrk="1" hangingPunct="1">
              <a:lnSpc>
                <a:spcPct val="90000"/>
              </a:lnSpc>
              <a:defRPr/>
            </a:pPr>
            <a:r>
              <a:rPr lang="hr-HR" dirty="0" smtClean="0"/>
              <a:t>Sklon ‘tihom radu’ u učionici   </a:t>
            </a:r>
            <a:endParaRPr lang="en-US" dirty="0"/>
          </a:p>
        </p:txBody>
      </p:sp>
      <p:sp>
        <p:nvSpPr>
          <p:cNvPr id="16388" name="Pravokutnik 3"/>
          <p:cNvSpPr>
            <a:spLocks noChangeArrowheads="1"/>
          </p:cNvSpPr>
          <p:nvPr/>
        </p:nvSpPr>
        <p:spPr bwMode="auto">
          <a:xfrm>
            <a:off x="500063" y="5143500"/>
            <a:ext cx="7286625" cy="1477963"/>
          </a:xfrm>
          <a:prstGeom prst="rect">
            <a:avLst/>
          </a:prstGeom>
          <a:noFill/>
          <a:ln w="9525">
            <a:noFill/>
            <a:miter lim="800000"/>
            <a:headEnd/>
            <a:tailEnd/>
          </a:ln>
        </p:spPr>
        <p:txBody>
          <a:bodyPr>
            <a:spAutoFit/>
          </a:bodyPr>
          <a:lstStyle/>
          <a:p>
            <a:r>
              <a:rPr lang="hr-HR"/>
              <a:t>  </a:t>
            </a:r>
          </a:p>
          <a:p>
            <a:r>
              <a:rPr lang="hr-HR"/>
              <a:t> </a:t>
            </a:r>
          </a:p>
          <a:p>
            <a:r>
              <a:rPr lang="hr-HR"/>
              <a:t> </a:t>
            </a:r>
          </a:p>
          <a:p>
            <a:r>
              <a:rPr lang="hr-HR"/>
              <a:t> </a:t>
            </a:r>
          </a:p>
          <a:p>
            <a:r>
              <a:rPr lang="hr-HR"/>
              <a:t> </a:t>
            </a:r>
          </a:p>
        </p:txBody>
      </p:sp>
      <p:sp>
        <p:nvSpPr>
          <p:cNvPr id="6" name="Pravokutnik 5"/>
          <p:cNvSpPr/>
          <p:nvPr/>
        </p:nvSpPr>
        <p:spPr>
          <a:xfrm>
            <a:off x="0" y="5380672"/>
            <a:ext cx="6732240" cy="1200329"/>
          </a:xfrm>
          <a:prstGeom prst="rect">
            <a:avLst/>
          </a:prstGeom>
          <a:ln>
            <a:solidFill>
              <a:schemeClr val="tx1"/>
            </a:solidFill>
          </a:ln>
        </p:spPr>
        <p:txBody>
          <a:bodyPr wrap="square">
            <a:spAutoFit/>
          </a:bodyPr>
          <a:lstStyle/>
          <a:p>
            <a:pPr>
              <a:defRPr/>
            </a:pPr>
            <a:r>
              <a:rPr lang="hr-HR" dirty="0" smtClean="0">
                <a:solidFill>
                  <a:schemeClr val="accent4">
                    <a:lumMod val="10000"/>
                  </a:schemeClr>
                </a:solidFill>
              </a:rPr>
              <a:t>Posljedice</a:t>
            </a:r>
          </a:p>
          <a:p>
            <a:pPr>
              <a:defRPr/>
            </a:pPr>
            <a:r>
              <a:rPr lang="hr-HR" dirty="0" smtClean="0">
                <a:solidFill>
                  <a:schemeClr val="accent4">
                    <a:lumMod val="10000"/>
                  </a:schemeClr>
                </a:solidFill>
              </a:rPr>
              <a:t>- djetetovo neprijateljstvo i otpor</a:t>
            </a:r>
          </a:p>
          <a:p>
            <a:pPr>
              <a:defRPr/>
            </a:pPr>
            <a:r>
              <a:rPr lang="hr-HR" dirty="0" smtClean="0">
                <a:solidFill>
                  <a:schemeClr val="accent4">
                    <a:lumMod val="10000"/>
                  </a:schemeClr>
                </a:solidFill>
              </a:rPr>
              <a:t>- nedostatak socijalnih kompetencija i neuspješnost u školi</a:t>
            </a:r>
          </a:p>
          <a:p>
            <a:pPr>
              <a:defRPr/>
            </a:pPr>
            <a:r>
              <a:rPr lang="hr-HR" dirty="0" smtClean="0">
                <a:solidFill>
                  <a:schemeClr val="accent4">
                    <a:lumMod val="10000"/>
                  </a:schemeClr>
                </a:solidFill>
              </a:rPr>
              <a:t>- različiti oblici neprihvatljivog ponašanja</a:t>
            </a:r>
            <a:endParaRPr lang="hr-HR" dirty="0">
              <a:solidFill>
                <a:schemeClr val="accent4">
                  <a:lumMod val="10000"/>
                </a:schemeClr>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6498"/>
                                        </p:tgtEl>
                                        <p:attrNameLst>
                                          <p:attrName>style.visibility</p:attrName>
                                        </p:attrNameLst>
                                      </p:cBhvr>
                                      <p:to>
                                        <p:strVal val="visible"/>
                                      </p:to>
                                    </p:set>
                                    <p:animEffect transition="in" filter="fade">
                                      <p:cBhvr>
                                        <p:cTn id="7" dur="2000"/>
                                        <p:tgtEl>
                                          <p:spTgt spid="1064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6499"/>
                                        </p:tgtEl>
                                        <p:attrNameLst>
                                          <p:attrName>style.visibility</p:attrName>
                                        </p:attrNameLst>
                                      </p:cBhvr>
                                      <p:to>
                                        <p:strVal val="visible"/>
                                      </p:to>
                                    </p:set>
                                    <p:animEffect transition="in" filter="fade">
                                      <p:cBhvr>
                                        <p:cTn id="10" dur="2000"/>
                                        <p:tgtEl>
                                          <p:spTgt spid="1064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p:bldP spid="106499"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2.7|6.6|5|10.1"/>
</p:tagLst>
</file>

<file path=ppt/tags/tag2.xml><?xml version="1.0" encoding="utf-8"?>
<p:tagLst xmlns:a="http://schemas.openxmlformats.org/drawingml/2006/main" xmlns:r="http://schemas.openxmlformats.org/officeDocument/2006/relationships" xmlns:p="http://schemas.openxmlformats.org/presentationml/2006/main">
  <p:tag name="TIMING" val="|8.3|3.2|2.4|2.5|3.5|3.1|3.1|2.7|2.1"/>
</p:tagLst>
</file>

<file path=ppt/tags/tag3.xml><?xml version="1.0" encoding="utf-8"?>
<p:tagLst xmlns:a="http://schemas.openxmlformats.org/drawingml/2006/main" xmlns:r="http://schemas.openxmlformats.org/officeDocument/2006/relationships" xmlns:p="http://schemas.openxmlformats.org/presentationml/2006/main">
  <p:tag name="TIMING" val="|1.9|2.1|1.6|2.1|1.9|1.5|1.8|2.2|2.3|1.9|1.7|2|1.9"/>
</p:tagLst>
</file>

<file path=ppt/tags/tag4.xml><?xml version="1.0" encoding="utf-8"?>
<p:tagLst xmlns:a="http://schemas.openxmlformats.org/drawingml/2006/main" xmlns:r="http://schemas.openxmlformats.org/officeDocument/2006/relationships" xmlns:p="http://schemas.openxmlformats.org/presentationml/2006/main">
  <p:tag name="TIMING" val="|1|4.1|3.5|3.8|2.9|2.5|2|2.1|1.2|3.1"/>
</p:tagLst>
</file>

<file path=ppt/tags/tag5.xml><?xml version="1.0" encoding="utf-8"?>
<p:tagLst xmlns:a="http://schemas.openxmlformats.org/drawingml/2006/main" xmlns:r="http://schemas.openxmlformats.org/officeDocument/2006/relationships" xmlns:p="http://schemas.openxmlformats.org/presentationml/2006/main">
  <p:tag name="TIMING" val="|3.4"/>
</p:tagLst>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1469</TotalTime>
  <Words>6128</Words>
  <Application>Microsoft Office PowerPoint</Application>
  <PresentationFormat>Prikaz na zaslonu (4:3)</PresentationFormat>
  <Paragraphs>977</Paragraphs>
  <Slides>91</Slides>
  <Notes>25</Notes>
  <HiddenSlides>0</HiddenSlides>
  <MMClips>0</MMClips>
  <ScaleCrop>false</ScaleCrop>
  <HeadingPairs>
    <vt:vector size="6" baseType="variant">
      <vt:variant>
        <vt:lpstr>Tema</vt:lpstr>
      </vt:variant>
      <vt:variant>
        <vt:i4>1</vt:i4>
      </vt:variant>
      <vt:variant>
        <vt:lpstr>Uloženi OLE poslužitelji</vt:lpstr>
      </vt:variant>
      <vt:variant>
        <vt:i4>2</vt:i4>
      </vt:variant>
      <vt:variant>
        <vt:lpstr>Naslovi slajdova</vt:lpstr>
      </vt:variant>
      <vt:variant>
        <vt:i4>91</vt:i4>
      </vt:variant>
    </vt:vector>
  </HeadingPairs>
  <TitlesOfParts>
    <vt:vector size="94" baseType="lpstr">
      <vt:lpstr>Office tema</vt:lpstr>
      <vt:lpstr>Grafikon</vt:lpstr>
      <vt:lpstr>Slajd</vt:lpstr>
      <vt:lpstr>DPPO – 12./13.</vt:lpstr>
      <vt:lpstr>Slajd 2</vt:lpstr>
      <vt:lpstr>Zašto ovaj kolegij?</vt:lpstr>
      <vt:lpstr>Zapisi iz dnevnika jedne škole</vt:lpstr>
      <vt:lpstr>Slajd 5</vt:lpstr>
      <vt:lpstr> Istraživanja   pokazuju  </vt:lpstr>
      <vt:lpstr>1 – brbljanje; 2 – svađe; 3 – igranje; 4 –izazivanje; 5 – ne rade u razredu; 6 – ne rade kod kuće; 7 – ne donose materijale</vt:lpstr>
      <vt:lpstr>NASTAVNICI</vt:lpstr>
      <vt:lpstr>Profesiju bi mijenjala trećina nastavnika </vt:lpstr>
      <vt:lpstr>Nastavnici (2)  </vt:lpstr>
      <vt:lpstr>Kako se ponašaju nastavnici?</vt:lpstr>
      <vt:lpstr> Što čine nastavnici kako bi poboljšali ponašanje učenika? </vt:lpstr>
      <vt:lpstr>Slajd 13</vt:lpstr>
      <vt:lpstr>Slajd 14</vt:lpstr>
      <vt:lpstr>Karakteristike uspješnih učitelja</vt:lpstr>
      <vt:lpstr>Što čini dobrog učitelja?</vt:lpstr>
      <vt:lpstr>Karakteristike uspješnih učitelja</vt:lpstr>
      <vt:lpstr>Što učitelj ne smije</vt:lpstr>
      <vt:lpstr>Zašto učenici ne rade ono što od njih tražite?  </vt:lpstr>
      <vt:lpstr>ZAŠTO JE DISCIPLINA POTREBNA? </vt:lpstr>
      <vt:lpstr>ZAŠTO JE DISCIPLINA TEŠKA?</vt:lpstr>
      <vt:lpstr>Slajd 22</vt:lpstr>
      <vt:lpstr>Uzroci </vt:lpstr>
      <vt:lpstr>Uzroci školske nediscipline – poteškoće i poremećaji</vt:lpstr>
      <vt:lpstr>Uzroci školske nediscipline: psihološki problemi djeteta</vt:lpstr>
      <vt:lpstr>DRUŠTVENI I ŠKOLSKI ČIMBENICI KOJI UTJEČU NA PONAŠANJE UČENIKA  </vt:lpstr>
      <vt:lpstr>ČIMBENICI..(2)  </vt:lpstr>
      <vt:lpstr>I još ČIMBENIKA ...     </vt:lpstr>
      <vt:lpstr>Slajd 29</vt:lpstr>
      <vt:lpstr>1</vt:lpstr>
      <vt:lpstr>2</vt:lpstr>
      <vt:lpstr>3</vt:lpstr>
      <vt:lpstr>Deset načina za povećanje učenikove motivacije  </vt:lpstr>
      <vt:lpstr>Što čine dobri motivatori?  </vt:lpstr>
      <vt:lpstr>Što ne čine dobri motivatori?  </vt:lpstr>
      <vt:lpstr>Upravljanje razredom  </vt:lpstr>
      <vt:lpstr>Slajd 37</vt:lpstr>
      <vt:lpstr>Slajd 38</vt:lpstr>
      <vt:lpstr>Slajd 39</vt:lpstr>
      <vt:lpstr>Ginott-ova teorijea  </vt:lpstr>
      <vt:lpstr>Postupci nastavnika  </vt:lpstr>
      <vt:lpstr>Ginott sugerira:  </vt:lpstr>
      <vt:lpstr>Ginott sugerira: </vt:lpstr>
      <vt:lpstr> B. F. SKINNER   </vt:lpstr>
      <vt:lpstr>Ključne ideje:</vt:lpstr>
      <vt:lpstr>Modifikacija ponašanja uspješno koristi različite načine potkrepljenja. </vt:lpstr>
      <vt:lpstr>Slajd 47</vt:lpstr>
      <vt:lpstr>Slajd 48</vt:lpstr>
      <vt:lpstr>Primjena biheviorizma u edukaciji</vt:lpstr>
      <vt:lpstr>Slajd 50</vt:lpstr>
      <vt:lpstr>Ključne ideje</vt:lpstr>
      <vt:lpstr> Što je TEORIJA IZBORA? </vt:lpstr>
      <vt:lpstr> Što je REALITETNA TERAPIJA? </vt:lpstr>
      <vt:lpstr>Primjena realitetne terapije</vt:lpstr>
      <vt:lpstr>Pet temeljnih potreba </vt:lpstr>
      <vt:lpstr>   Sedam smrtnih navika:  </vt:lpstr>
      <vt:lpstr>Odgovornost nastavnika</vt:lpstr>
      <vt:lpstr> Marlene and Lee Canter </vt:lpstr>
      <vt:lpstr>Slajd 59</vt:lpstr>
      <vt:lpstr>Slajd 60</vt:lpstr>
      <vt:lpstr>5 koraka asertivne discipline</vt:lpstr>
      <vt:lpstr>Slajd 62</vt:lpstr>
      <vt:lpstr>   Korisne asertivne tehnike   </vt:lpstr>
      <vt:lpstr>JA i TI poruke</vt:lpstr>
      <vt:lpstr>Poticanje asertivnog ponašanja djece</vt:lpstr>
      <vt:lpstr>Prednosti i nedostaci  </vt:lpstr>
      <vt:lpstr>Rudolf Dreikurs  </vt:lpstr>
      <vt:lpstr>Model socijalne discipline</vt:lpstr>
      <vt:lpstr>Dreikurs indentificira 4 vrste ciljeva koji motiviraju dječje nedolično ponašanje</vt:lpstr>
      <vt:lpstr>Preporučene reakcije:</vt:lpstr>
      <vt:lpstr>Slajd 71</vt:lpstr>
      <vt:lpstr>Dreikurs predlaže nastavnicima:</vt:lpstr>
      <vt:lpstr>Slajd 73</vt:lpstr>
      <vt:lpstr>Kako uspostaviti disciplinu </vt:lpstr>
      <vt:lpstr>Što kada se problem već dogodi? </vt:lpstr>
      <vt:lpstr>Ali, oni i dalje ne slušaju!</vt:lpstr>
      <vt:lpstr> Načelo najmanje intervencije u upravljanju razredom  (Wolfgang, 1995) </vt:lpstr>
      <vt:lpstr>Preventivno djelovanje </vt:lpstr>
      <vt:lpstr> 20 STRATEGIJA I TEHNIKA korisnih za kontrolu ponašanja </vt:lpstr>
      <vt:lpstr>(2)</vt:lpstr>
      <vt:lpstr>3</vt:lpstr>
      <vt:lpstr>4</vt:lpstr>
      <vt:lpstr>5</vt:lpstr>
      <vt:lpstr>Slajd 84</vt:lpstr>
      <vt:lpstr>VAŠ PROFIL UPRAVLJANJA RAZREDOM</vt:lpstr>
      <vt:lpstr>Slajd 86</vt:lpstr>
      <vt:lpstr>REZULTATI</vt:lpstr>
      <vt:lpstr>Autoritaran učitelj</vt:lpstr>
      <vt:lpstr>Autoritativan učitelj</vt:lpstr>
      <vt:lpstr>Laissez-faire učitelj (popustljiv)</vt:lpstr>
      <vt:lpstr>Indiferentan učitelj</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DPPO – 11./12.</dc:title>
  <dc:creator>IVAN</dc:creator>
  <cp:lastModifiedBy>Pere</cp:lastModifiedBy>
  <cp:revision>122</cp:revision>
  <dcterms:created xsi:type="dcterms:W3CDTF">2012-02-18T09:59:20Z</dcterms:created>
  <dcterms:modified xsi:type="dcterms:W3CDTF">2013-01-26T17:39:02Z</dcterms:modified>
</cp:coreProperties>
</file>