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9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25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49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68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54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21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83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1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40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442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CBC2-3AF6-4AA3-B69A-278B1DB7B496}" type="datetimeFigureOut">
              <a:rPr lang="hr-HR" smtClean="0"/>
              <a:t>5.11.2023.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C885-F925-446A-A0F9-B1E7B65C1F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43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  <a14:imgEffect>
                      <a14:saturation sat="159000"/>
                    </a14:imgEffect>
                    <a14:imgEffect>
                      <a14:brightnessContrast contrast="3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C3F216-FED7-4E0A-8BCD-2A6871093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73505"/>
            <a:ext cx="9144000" cy="1488141"/>
          </a:xfrm>
        </p:spPr>
        <p:txBody>
          <a:bodyPr/>
          <a:lstStyle/>
          <a:p>
            <a:r>
              <a:rPr lang="hr-HR" b="1" i="1" dirty="0">
                <a:latin typeface="Garamond" panose="02020404030301010803" pitchFamily="18" charset="0"/>
              </a:rPr>
              <a:t>Ružmarin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1BE147-2E4B-49EC-A7EB-6F9EFC63C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853952"/>
            <a:ext cx="10569389" cy="1004047"/>
          </a:xfrm>
        </p:spPr>
        <p:txBody>
          <a:bodyPr/>
          <a:lstStyle/>
          <a:p>
            <a:pPr algn="r"/>
            <a:r>
              <a:rPr lang="hr-HR" b="1" i="1" dirty="0"/>
              <a:t>Antonia Janjiš 3.L</a:t>
            </a:r>
          </a:p>
        </p:txBody>
      </p:sp>
    </p:spTree>
    <p:extLst>
      <p:ext uri="{BB962C8B-B14F-4D97-AF65-F5344CB8AC3E}">
        <p14:creationId xmlns:p14="http://schemas.microsoft.com/office/powerpoint/2010/main" val="12551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D1B43A-422C-45AB-9931-3533FBEC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88" y="365125"/>
            <a:ext cx="10515600" cy="1325563"/>
          </a:xfrm>
        </p:spPr>
        <p:txBody>
          <a:bodyPr/>
          <a:lstStyle/>
          <a:p>
            <a:pPr algn="ctr"/>
            <a:r>
              <a:rPr lang="hr-HR" b="1" i="1" dirty="0">
                <a:latin typeface="Garamond" panose="02020404030301010803" pitchFamily="18" charset="0"/>
              </a:rPr>
              <a:t>Karakteristike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C4FA8D-F204-41C8-8036-D24CD9517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576" y="1819835"/>
            <a:ext cx="10484224" cy="4357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2400" b="0" i="0" dirty="0">
              <a:solidFill>
                <a:srgbClr val="212529"/>
              </a:solidFill>
              <a:effectLst/>
              <a:latin typeface="Inter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Ružmarin (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Rosmarinus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 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officinalis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 L.) je vrlo razgranat, aromatičan 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polugrm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, koji naraste od jednog do tri metra visine, drvenast samo u donjem dijelu, s gustim, na rubovima prema dolje savijenim listovima.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 Listovi imaju vrlo kratku peteljku, usko su 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suličasti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, kožasti, tamnozeleni, odozgo malo hrapavi, odozdo bjelkasto pusteni, s bijelom prugom. </a:t>
            </a:r>
            <a:endParaRPr lang="hr-HR" sz="2200" dirty="0">
              <a:solidFill>
                <a:srgbClr val="212529"/>
              </a:solidFill>
              <a:latin typeface="Inter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Cvijet je 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blijedomodar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, </a:t>
            </a:r>
            <a:r>
              <a:rPr lang="hr-HR" sz="2200" b="0" i="0" dirty="0" err="1">
                <a:solidFill>
                  <a:srgbClr val="212529"/>
                </a:solidFill>
                <a:effectLst/>
                <a:latin typeface="Inter"/>
              </a:rPr>
              <a:t>dvousnat</a:t>
            </a: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b="0" i="0" dirty="0">
                <a:solidFill>
                  <a:srgbClr val="212529"/>
                </a:solidFill>
                <a:effectLst/>
                <a:latin typeface="Inter"/>
              </a:rPr>
              <a:t>Biljka cvate dva puta godišnje, u travnju i rujnu</a:t>
            </a:r>
          </a:p>
        </p:txBody>
      </p:sp>
    </p:spTree>
    <p:extLst>
      <p:ext uri="{BB962C8B-B14F-4D97-AF65-F5344CB8AC3E}">
        <p14:creationId xmlns:p14="http://schemas.microsoft.com/office/powerpoint/2010/main" val="407878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C88EE2-5515-414C-8787-1C0E97E4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576" y="365125"/>
            <a:ext cx="10484224" cy="1325563"/>
          </a:xfrm>
        </p:spPr>
        <p:txBody>
          <a:bodyPr/>
          <a:lstStyle/>
          <a:p>
            <a:pPr algn="ctr"/>
            <a:r>
              <a:rPr lang="hr-HR" b="1" i="1" dirty="0">
                <a:latin typeface="Garamond" panose="02020404030301010803" pitchFamily="18" charset="0"/>
              </a:rPr>
              <a:t>Četiri vrste ružmarina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A25016-AC65-4134-8B2C-F49A282E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b="1" i="1" dirty="0">
                <a:latin typeface="Bell MT" panose="02020503060305020303" pitchFamily="18" charset="0"/>
              </a:rPr>
              <a:t>ružmarin </a:t>
            </a:r>
            <a:r>
              <a:rPr lang="hr-HR" sz="2200" b="1" i="1" dirty="0" err="1">
                <a:latin typeface="Bell MT" panose="02020503060305020303" pitchFamily="18" charset="0"/>
              </a:rPr>
              <a:t>kemotip</a:t>
            </a:r>
            <a:r>
              <a:rPr lang="hr-HR" sz="2200" b="1" i="1" dirty="0">
                <a:latin typeface="Bell MT" panose="02020503060305020303" pitchFamily="18" charset="0"/>
              </a:rPr>
              <a:t> kamfor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200" dirty="0"/>
              <a:t> koristi se vanjskom primjenom kao analgetik kod reumatoidnog artritisa, udaraca i         bolnih mišića nakon tjelovježbe i napornog rada.</a:t>
            </a:r>
          </a:p>
          <a:p>
            <a:pPr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200" dirty="0"/>
              <a:t>  </a:t>
            </a:r>
            <a:r>
              <a:rPr lang="hr-HR" sz="2200" b="1" i="1" dirty="0" err="1">
                <a:latin typeface="Bell MT" panose="02020503060305020303" pitchFamily="18" charset="0"/>
              </a:rPr>
              <a:t>kemotip</a:t>
            </a:r>
            <a:r>
              <a:rPr lang="hr-HR" sz="2200" b="1" i="1" dirty="0">
                <a:latin typeface="Bell MT" panose="02020503060305020303" pitchFamily="18" charset="0"/>
              </a:rPr>
              <a:t> ß-</a:t>
            </a:r>
            <a:r>
              <a:rPr lang="hr-HR" sz="2200" b="1" i="1" dirty="0" err="1">
                <a:latin typeface="Bell MT" panose="02020503060305020303" pitchFamily="18" charset="0"/>
              </a:rPr>
              <a:t>mircen</a:t>
            </a:r>
            <a:r>
              <a:rPr lang="hr-HR" sz="2200" b="1" i="1" dirty="0">
                <a:latin typeface="Bell MT" panose="02020503060305020303" pitchFamily="18" charset="0"/>
              </a:rPr>
              <a:t>/kamfor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200" dirty="0"/>
              <a:t> Koristi se u kremama, uljima i gelovima;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799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A97C93-C97D-4538-8588-309CDDBCF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8" y="762000"/>
            <a:ext cx="10421471" cy="5414963"/>
          </a:xfrm>
        </p:spPr>
        <p:txBody>
          <a:bodyPr>
            <a:normAutofit/>
          </a:bodyPr>
          <a:lstStyle/>
          <a:p>
            <a:pPr algn="ctr">
              <a:buFont typeface="Courier New" panose="02070309020205020404" pitchFamily="49" charset="0"/>
              <a:buChar char="o"/>
            </a:pP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ružmarin </a:t>
            </a:r>
            <a:r>
              <a:rPr lang="hr-HR" sz="2200" b="1" i="1" dirty="0" err="1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kemotip</a:t>
            </a: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hr-HR" sz="2200" b="1" i="1" dirty="0" err="1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verbenon</a:t>
            </a: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/</a:t>
            </a:r>
            <a:r>
              <a:rPr lang="hr-HR" sz="2200" b="1" i="1" dirty="0" err="1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bornil</a:t>
            </a: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-acetat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koristi se u kozmetici za njegu kože, pogotovo mješovite i oštećene kože</a:t>
            </a:r>
            <a:r>
              <a:rPr lang="hr-HR" sz="2000" dirty="0">
                <a:solidFill>
                  <a:srgbClr val="000000"/>
                </a:solidFill>
                <a:latin typeface="Roboto" panose="02000000000000000000" pitchFamily="2" charset="0"/>
              </a:rPr>
              <a:t>.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Oralnim putem koristi se kao blagi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koleretik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potičući kolanje i lučenje žuči. Inhalacijskim putem koristi se kao dobar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mukolitik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(razrjeđuje nakupljenu sluz u dišnom sustavu i olakšava iskašljavanje);</a:t>
            </a:r>
          </a:p>
          <a:p>
            <a:pPr marL="0" indent="0" algn="ctr">
              <a:lnSpc>
                <a:spcPct val="150000"/>
              </a:lnSpc>
              <a:buNone/>
            </a:pPr>
            <a:endParaRPr lang="hr-HR" sz="20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ctr">
              <a:buFont typeface="Courier New" panose="02070309020205020404" pitchFamily="49" charset="0"/>
              <a:buChar char="o"/>
            </a:pP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ružmarin </a:t>
            </a:r>
            <a:r>
              <a:rPr lang="hr-HR" sz="2200" b="1" i="1" dirty="0" err="1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kemotip</a:t>
            </a:r>
            <a:r>
              <a:rPr lang="hr-HR" sz="2200" b="1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hr-HR" sz="2200" b="1" i="1" dirty="0" err="1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cineol</a:t>
            </a:r>
            <a:r>
              <a:rPr lang="hr-HR" sz="2200" b="0" i="1" dirty="0">
                <a:solidFill>
                  <a:srgbClr val="000000"/>
                </a:solidFill>
                <a:effectLst/>
                <a:latin typeface="Bell MT" panose="02020503060305020303" pitchFamily="18" charset="0"/>
              </a:rPr>
              <a:t> 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najbolji je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kemotip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koji potiče perifernu cirkulaciju, stoga se koristi kod "hladnih ruku i nogu" i celulita. Inhalacijskim putem djeluje kao dobar </a:t>
            </a:r>
            <a:r>
              <a:rPr lang="hr-HR" sz="2000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ekspektorans</a:t>
            </a:r>
            <a:r>
              <a:rPr lang="hr-HR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(olakšava iskašljavanje).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237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7012EC-D5C1-4303-B620-AB1BB0118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>
                <a:latin typeface="Garamond" panose="02020404030301010803" pitchFamily="18" charset="0"/>
              </a:rPr>
              <a:t>Ljekovitost ružmarina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D39539A-54F8-4478-9F22-C7B99BB6D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000" dirty="0"/>
              <a:t>Ružmarin kao lijek ima pozitivan učinak na poboljšanje pamćenja te je izvrsna podrška živčanom i krvožilnom sustavu.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000" dirty="0"/>
              <a:t> Pokazalo se da dugoročni svakodnevni unos ružmarina smanjuje pojavu tromboze. Također, ublažava spazam i bolove u mišićima, stimulira rast kose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000" dirty="0"/>
              <a:t> Ružmarin sadrži tvari koje stimuliraju naš imunitet, popravljaju cirkulaciju i lošu probavu, djeluje i protuupalno te je zato koristan u ublažavanju jakih napada </a:t>
            </a:r>
            <a:r>
              <a:rPr lang="hr-HR" sz="2000" dirty="0" err="1"/>
              <a:t>astme,zaslužan</a:t>
            </a:r>
            <a:r>
              <a:rPr lang="hr-HR" sz="2000" dirty="0"/>
              <a:t> i za pojačanu cirkulaciju krvi u mozak i za bolje pamćenje i koncentraciju.</a:t>
            </a:r>
          </a:p>
        </p:txBody>
      </p:sp>
    </p:spTree>
    <p:extLst>
      <p:ext uri="{BB962C8B-B14F-4D97-AF65-F5344CB8AC3E}">
        <p14:creationId xmlns:p14="http://schemas.microsoft.com/office/powerpoint/2010/main" val="4735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42A70B-A506-4D54-969F-0C83B98E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i="1" dirty="0">
                <a:latin typeface="Garamond" panose="02020404030301010803" pitchFamily="18" charset="0"/>
              </a:rPr>
              <a:t>Upotreba ružmarina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AE5E0A-9027-4500-A2A4-2D14B6B25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000" dirty="0"/>
              <a:t> </a:t>
            </a:r>
            <a:r>
              <a:rPr lang="hr-HR" sz="2400" dirty="0"/>
              <a:t>Čaj od ružmarina spravljen od sušenih </a:t>
            </a:r>
            <a:r>
              <a:rPr lang="hr-HR" sz="2400" dirty="0" err="1"/>
              <a:t>ružmarinovih</a:t>
            </a:r>
            <a:r>
              <a:rPr lang="hr-HR" sz="2400" dirty="0"/>
              <a:t> grančica je odličan izvor vitamina A, B ,C, D i K, </a:t>
            </a:r>
            <a:r>
              <a:rPr lang="pt-BR" sz="2400" dirty="0"/>
              <a:t> umiruje tijelo, osvježava um te jača imunitet</a:t>
            </a:r>
            <a:r>
              <a:rPr lang="hr-HR" sz="2400" dirty="0"/>
              <a:t> i smanjuje pojavu raka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400" dirty="0" err="1"/>
              <a:t>Ružmarinovo</a:t>
            </a:r>
            <a:r>
              <a:rPr lang="hr-HR" sz="2400" dirty="0"/>
              <a:t> ulje nastaje destilacijom listova i grančica ružmarina.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r-HR" sz="2400" dirty="0"/>
              <a:t>Ružmarin se koristi i u raznim jelima</a:t>
            </a:r>
          </a:p>
        </p:txBody>
      </p:sp>
    </p:spTree>
    <p:extLst>
      <p:ext uri="{BB962C8B-B14F-4D97-AF65-F5344CB8AC3E}">
        <p14:creationId xmlns:p14="http://schemas.microsoft.com/office/powerpoint/2010/main" val="89457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EF5AE6CD-A34B-65BB-C971-AB29E5B30C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141" y="1179321"/>
            <a:ext cx="6850931" cy="5151076"/>
          </a:xfrm>
        </p:spPr>
      </p:pic>
    </p:spTree>
    <p:extLst>
      <p:ext uri="{BB962C8B-B14F-4D97-AF65-F5344CB8AC3E}">
        <p14:creationId xmlns:p14="http://schemas.microsoft.com/office/powerpoint/2010/main" val="99641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124</TotalTime>
  <Words>355</Words>
  <Application>Microsoft Office PowerPoint</Application>
  <PresentationFormat>Široki zaslon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Ružmarin</vt:lpstr>
      <vt:lpstr>Karakteristike</vt:lpstr>
      <vt:lpstr>Četiri vrste ružmarina</vt:lpstr>
      <vt:lpstr>PowerPoint prezentacija</vt:lpstr>
      <vt:lpstr>Ljekovitost ružmarina</vt:lpstr>
      <vt:lpstr>Upotreba ružmarina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Ružmarin</dc:title>
  <dc:creator>Master</dc:creator>
  <cp:lastModifiedBy>antoniajanjis2006@gmail.com</cp:lastModifiedBy>
  <cp:revision>15</cp:revision>
  <dcterms:created xsi:type="dcterms:W3CDTF">2023-10-15T11:57:41Z</dcterms:created>
  <dcterms:modified xsi:type="dcterms:W3CDTF">2023-11-05T17:36:37Z</dcterms:modified>
</cp:coreProperties>
</file>